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60" r:id="rId3"/>
    <p:sldId id="361" r:id="rId4"/>
    <p:sldId id="362" r:id="rId5"/>
    <p:sldId id="274" r:id="rId6"/>
    <p:sldId id="273" r:id="rId7"/>
    <p:sldId id="368" r:id="rId8"/>
    <p:sldId id="278" r:id="rId9"/>
    <p:sldId id="393" r:id="rId10"/>
    <p:sldId id="363" r:id="rId11"/>
    <p:sldId id="272" r:id="rId12"/>
    <p:sldId id="367" r:id="rId13"/>
    <p:sldId id="394" r:id="rId14"/>
    <p:sldId id="372" r:id="rId15"/>
    <p:sldId id="395" r:id="rId16"/>
    <p:sldId id="283" r:id="rId17"/>
    <p:sldId id="285" r:id="rId18"/>
    <p:sldId id="364" r:id="rId19"/>
    <p:sldId id="286" r:id="rId20"/>
    <p:sldId id="284" r:id="rId21"/>
    <p:sldId id="299" r:id="rId22"/>
    <p:sldId id="300" r:id="rId23"/>
    <p:sldId id="287" r:id="rId24"/>
    <p:sldId id="297" r:id="rId25"/>
    <p:sldId id="293" r:id="rId26"/>
    <p:sldId id="298" r:id="rId27"/>
    <p:sldId id="366" r:id="rId28"/>
    <p:sldId id="323" r:id="rId29"/>
    <p:sldId id="324" r:id="rId30"/>
    <p:sldId id="380" r:id="rId31"/>
    <p:sldId id="377" r:id="rId32"/>
    <p:sldId id="391" r:id="rId33"/>
    <p:sldId id="392" r:id="rId34"/>
    <p:sldId id="258" r:id="rId35"/>
    <p:sldId id="3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72" autoAdjust="0"/>
    <p:restoredTop sz="79787" autoAdjust="0"/>
  </p:normalViewPr>
  <p:slideViewPr>
    <p:cSldViewPr>
      <p:cViewPr>
        <p:scale>
          <a:sx n="80" d="100"/>
          <a:sy n="80" d="100"/>
        </p:scale>
        <p:origin x="-2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02A61-2A60-4E0D-80C2-544EE44EB2BC}" type="datetimeFigureOut">
              <a:rPr lang="en-US" smtClean="0"/>
              <a:t>1/19/2018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9887B-33F0-450D-B191-E82F2F8605DD}" type="slidenum">
              <a:rPr lang="en-US" smtClean="0"/>
              <a:t>‹#›</a:t>
            </a:fld>
            <a:endParaRPr lang="en-US" dirty="0"/>
          </a:p>
        </p:txBody>
      </p:sp>
    </p:spTree>
    <p:extLst>
      <p:ext uri="{BB962C8B-B14F-4D97-AF65-F5344CB8AC3E}">
        <p14:creationId xmlns:p14="http://schemas.microsoft.com/office/powerpoint/2010/main" val="128766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Diagnostic and therapeutic indications:</a:t>
            </a:r>
          </a:p>
          <a:p>
            <a:pPr lvl="1"/>
            <a:r>
              <a:rPr lang="en-US" dirty="0" smtClean="0"/>
              <a:t>Differentiate cause of shock or pulmonary edema</a:t>
            </a:r>
          </a:p>
          <a:p>
            <a:pPr lvl="1"/>
            <a:r>
              <a:rPr lang="en-US" dirty="0" smtClean="0"/>
              <a:t> Evaluation for pulmonary hypertension</a:t>
            </a:r>
          </a:p>
          <a:p>
            <a:pPr lvl="1"/>
            <a:r>
              <a:rPr lang="en-US" dirty="0" smtClean="0"/>
              <a:t>Guide fluid management and hemodynamic monitoring after surgery, complicated MI, shock, etc..</a:t>
            </a:r>
          </a:p>
          <a:p>
            <a:pPr lvl="1"/>
            <a:r>
              <a:rPr lang="en-US" dirty="0" smtClean="0"/>
              <a:t>Diagnosis of left to right shunt</a:t>
            </a:r>
          </a:p>
          <a:p>
            <a:pPr lvl="1"/>
            <a:r>
              <a:rPr lang="en-US" dirty="0" smtClean="0"/>
              <a:t>Differentiation of pericardial tamponade from constrictive and restrictive cardiomyopathy</a:t>
            </a:r>
          </a:p>
          <a:p>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3</a:t>
            </a:fld>
            <a:endParaRPr lang="en-US" dirty="0"/>
          </a:p>
        </p:txBody>
      </p:sp>
    </p:spTree>
    <p:extLst>
      <p:ext uri="{BB962C8B-B14F-4D97-AF65-F5344CB8AC3E}">
        <p14:creationId xmlns:p14="http://schemas.microsoft.com/office/powerpoint/2010/main" val="417898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PCWP closely approximates</a:t>
            </a:r>
            <a:r>
              <a:rPr lang="en-US" baseline="0" dirty="0" smtClean="0"/>
              <a:t> LA pressure reflecting the filling pressures of the left ventricle. Reported dicrepancies ith LA and PCWP may be due ot different types of catheters: baloon tipped cathetets are soft with small lumens;  transseptal pressure catheters (ie Brockenborugh or Mullines type sheath) are stiff with large lumens. </a:t>
            </a:r>
            <a:r>
              <a:rPr lang="en-US" dirty="0" smtClean="0"/>
              <a:t>Relationship</a:t>
            </a:r>
            <a:r>
              <a:rPr lang="en-US" baseline="0" dirty="0" smtClean="0"/>
              <a:t> b/w LA and PCWP waveforms</a:t>
            </a:r>
          </a:p>
          <a:p>
            <a:r>
              <a:rPr lang="en-US" b="1" baseline="0" dirty="0" smtClean="0"/>
              <a:t>Note the time delay on PCWP for the same events and relatively “damped” appearance of the PCWP tracing with a slightly lower pressure compared with the LA pressure.</a:t>
            </a:r>
          </a:p>
          <a:p>
            <a:r>
              <a:rPr lang="en-US" sz="1200" b="0" i="0" u="none" strike="noStrike" kern="1200" baseline="0" dirty="0" smtClean="0">
                <a:solidFill>
                  <a:schemeClr val="tx1"/>
                </a:solidFill>
                <a:latin typeface="+mn-lt"/>
                <a:ea typeface="+mn-ea"/>
                <a:cs typeface="+mn-cs"/>
              </a:rPr>
              <a:t>A true PCWP can be measured only in the absence of anterograde flow in the pulmonary artery and with an end-hole catheter, such that pressure is transmitted through an uninterrupted fluid column from the left atrium, through the pulmonary veins and pulmonary capillary bed to the catheter tip wedged in the pulmonary artery. Under these circumstances, the PCWP is a reflection of left atrial pressure with</a:t>
            </a:r>
          </a:p>
          <a:p>
            <a:r>
              <a:rPr lang="en-US" sz="1200" b="0" i="0" u="none" strike="noStrike" kern="1200" baseline="0" dirty="0" smtClean="0">
                <a:solidFill>
                  <a:schemeClr val="tx1"/>
                </a:solidFill>
                <a:latin typeface="+mn-lt"/>
                <a:ea typeface="+mn-ea"/>
                <a:cs typeface="+mn-cs"/>
              </a:rPr>
              <a:t>a and v waves and x and y descents. Similar to other right-sided pressure tracings, the end-expiratory wedge pressure is most representative of the true hemodynamic</a:t>
            </a:r>
          </a:p>
          <a:p>
            <a:r>
              <a:rPr lang="en-US" sz="1200" b="0" i="0" u="none" strike="noStrike" kern="1200" baseline="0" dirty="0" smtClean="0">
                <a:solidFill>
                  <a:schemeClr val="tx1"/>
                </a:solidFill>
                <a:latin typeface="+mn-lt"/>
                <a:ea typeface="+mn-ea"/>
                <a:cs typeface="+mn-cs"/>
              </a:rPr>
              <a:t>status if there is a great deal of respiratory variation. The PCWP does not correlate with left ventricular end diastolic pressures when there is mitral stenosis, severe mitral or aortic regurgitation,</a:t>
            </a:r>
          </a:p>
          <a:p>
            <a:r>
              <a:rPr lang="en-US" sz="1200" b="0" i="0" u="none" strike="noStrike" kern="1200" baseline="0" dirty="0" smtClean="0">
                <a:solidFill>
                  <a:schemeClr val="tx1"/>
                </a:solidFill>
                <a:latin typeface="+mn-lt"/>
                <a:ea typeface="+mn-ea"/>
                <a:cs typeface="+mn-cs"/>
              </a:rPr>
              <a:t>pulmonary venous obstruction, marked increase in positive end expiratory pressure, left atrial myxoma,</a:t>
            </a:r>
          </a:p>
          <a:p>
            <a:r>
              <a:rPr lang="en-US" sz="1200" b="0" i="0" u="none" strike="noStrike" kern="1200" baseline="0" dirty="0" smtClean="0">
                <a:solidFill>
                  <a:schemeClr val="tx1"/>
                </a:solidFill>
                <a:latin typeface="+mn-lt"/>
                <a:ea typeface="+mn-ea"/>
                <a:cs typeface="+mn-cs"/>
              </a:rPr>
              <a:t>marked left ventricular noncompliance, or non–zone 3 location of the catheter tip.8 </a:t>
            </a:r>
          </a:p>
          <a:p>
            <a:r>
              <a:rPr lang="en-US" sz="1200" b="0" i="0" u="none" strike="noStrike" kern="1200" baseline="0" dirty="0" smtClean="0">
                <a:solidFill>
                  <a:schemeClr val="tx1"/>
                </a:solidFill>
                <a:latin typeface="+mn-lt"/>
                <a:ea typeface="+mn-ea"/>
                <a:cs typeface="+mn-cs"/>
              </a:rPr>
              <a:t>In patients with large v waves, the trough of the x descent is the best predictor of the left ventricular end-diastolic</a:t>
            </a:r>
          </a:p>
          <a:p>
            <a:r>
              <a:rPr lang="en-US" sz="1200" b="0" i="0" u="none" strike="noStrike" kern="1200" baseline="0" dirty="0" smtClean="0">
                <a:solidFill>
                  <a:schemeClr val="tx1"/>
                </a:solidFill>
                <a:latin typeface="+mn-lt"/>
                <a:ea typeface="+mn-ea"/>
                <a:cs typeface="+mn-cs"/>
              </a:rPr>
              <a:t>pressure.</a:t>
            </a:r>
            <a:endParaRPr lang="en-US" b="1" dirty="0"/>
          </a:p>
        </p:txBody>
      </p:sp>
      <p:sp>
        <p:nvSpPr>
          <p:cNvPr id="4" name="Slide Number Placeholder 3"/>
          <p:cNvSpPr>
            <a:spLocks noGrp="1"/>
          </p:cNvSpPr>
          <p:nvPr>
            <p:ph type="sldNum" sz="quarter" idx="10"/>
          </p:nvPr>
        </p:nvSpPr>
        <p:spPr/>
        <p:txBody>
          <a:bodyPr/>
          <a:lstStyle/>
          <a:p>
            <a:fld id="{6809887B-33F0-450D-B191-E82F2F8605DD}" type="slidenum">
              <a:rPr lang="en-US" smtClean="0"/>
              <a:t>17</a:t>
            </a:fld>
            <a:endParaRPr lang="en-US" dirty="0"/>
          </a:p>
        </p:txBody>
      </p:sp>
    </p:spTree>
    <p:extLst>
      <p:ext uri="{BB962C8B-B14F-4D97-AF65-F5344CB8AC3E}">
        <p14:creationId xmlns:p14="http://schemas.microsoft.com/office/powerpoint/2010/main" val="122695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high</a:t>
            </a:r>
            <a:r>
              <a:rPr lang="en-US" baseline="0" dirty="0" smtClean="0"/>
              <a:t> fidelity aortic pressure wave form.  </a:t>
            </a:r>
          </a:p>
          <a:p>
            <a:r>
              <a:rPr lang="en-US" dirty="0" err="1" smtClean="0"/>
              <a:t>Dicrotic</a:t>
            </a:r>
            <a:r>
              <a:rPr lang="en-US" dirty="0" smtClean="0"/>
              <a:t> notch</a:t>
            </a:r>
            <a:r>
              <a:rPr lang="en-US" baseline="0" dirty="0" smtClean="0"/>
              <a:t> represents sudden closure of the aortic valve</a:t>
            </a:r>
          </a:p>
          <a:p>
            <a:r>
              <a:rPr lang="en-US" dirty="0" smtClean="0"/>
              <a:t>Anachrotic notch - occurs before the opening of the aortic valve</a:t>
            </a:r>
            <a:r>
              <a:rPr lang="en-US" baseline="0" dirty="0" smtClean="0"/>
              <a:t>. Prominent anacrotic “notch” or “shoulder” in a pt with severe aortic regurgitation. – may be observied in severe AS and indicates turbulence during ejection.</a:t>
            </a:r>
          </a:p>
          <a:p>
            <a:r>
              <a:rPr lang="en-US" baseline="0" dirty="0" smtClean="0"/>
              <a:t>-</a:t>
            </a:r>
            <a:r>
              <a:rPr lang="en-US" sz="1200" b="0" i="0" u="none" strike="noStrike" kern="1200" baseline="0" dirty="0" smtClean="0">
                <a:solidFill>
                  <a:schemeClr val="tx1"/>
                </a:solidFill>
                <a:latin typeface="+mn-lt"/>
                <a:ea typeface="+mn-ea"/>
                <a:cs typeface="+mn-cs"/>
              </a:rPr>
              <a:t>An </a:t>
            </a:r>
            <a:r>
              <a:rPr lang="en-US" sz="1200" b="0" i="0" u="none" strike="noStrike" kern="1200" baseline="0" dirty="0" err="1" smtClean="0">
                <a:solidFill>
                  <a:schemeClr val="tx1"/>
                </a:solidFill>
                <a:latin typeface="+mn-lt"/>
                <a:ea typeface="+mn-ea"/>
                <a:cs typeface="+mn-cs"/>
              </a:rPr>
              <a:t>anacrotic</a:t>
            </a:r>
            <a:r>
              <a:rPr lang="en-US" sz="1200" b="0" i="0" u="none" strike="noStrike" kern="1200" baseline="0" dirty="0" smtClean="0">
                <a:solidFill>
                  <a:schemeClr val="tx1"/>
                </a:solidFill>
                <a:latin typeface="+mn-lt"/>
                <a:ea typeface="+mn-ea"/>
                <a:cs typeface="+mn-cs"/>
              </a:rPr>
              <a:t> notch may be apparent during the systolic pressure rise as a result of turbulent flow during ejection, and indicates an abnormality in the aortic valve or proximal aorta</a:t>
            </a:r>
            <a:endParaRPr lang="en-US" baseline="0" dirty="0" smtClean="0"/>
          </a:p>
          <a:p>
            <a:r>
              <a:rPr lang="en-US" baseline="0" dirty="0" err="1" smtClean="0"/>
              <a:t>Pulsus</a:t>
            </a:r>
            <a:r>
              <a:rPr lang="en-US" baseline="0" dirty="0" smtClean="0"/>
              <a:t> parvus and tardus – aortic stenosis</a:t>
            </a:r>
          </a:p>
        </p:txBody>
      </p:sp>
      <p:sp>
        <p:nvSpPr>
          <p:cNvPr id="4" name="Slide Number Placeholder 3"/>
          <p:cNvSpPr>
            <a:spLocks noGrp="1"/>
          </p:cNvSpPr>
          <p:nvPr>
            <p:ph type="sldNum" sz="quarter" idx="10"/>
          </p:nvPr>
        </p:nvSpPr>
        <p:spPr/>
        <p:txBody>
          <a:bodyPr/>
          <a:lstStyle/>
          <a:p>
            <a:fld id="{6809887B-33F0-450D-B191-E82F2F8605DD}" type="slidenum">
              <a:rPr lang="en-US" smtClean="0"/>
              <a:t>19</a:t>
            </a:fld>
            <a:endParaRPr lang="en-US" dirty="0"/>
          </a:p>
        </p:txBody>
      </p:sp>
    </p:spTree>
    <p:extLst>
      <p:ext uri="{BB962C8B-B14F-4D97-AF65-F5344CB8AC3E}">
        <p14:creationId xmlns:p14="http://schemas.microsoft.com/office/powerpoint/2010/main" val="116221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Marked</a:t>
            </a:r>
            <a:r>
              <a:rPr lang="en-US" baseline="0" dirty="0" smtClean="0"/>
              <a:t> el</a:t>
            </a:r>
          </a:p>
          <a:p>
            <a:r>
              <a:rPr lang="en-US" sz="1200" b="0" i="0" u="none" strike="noStrike" kern="1200" baseline="0" dirty="0" smtClean="0">
                <a:solidFill>
                  <a:schemeClr val="tx1"/>
                </a:solidFill>
                <a:latin typeface="+mn-lt"/>
                <a:ea typeface="+mn-ea"/>
                <a:cs typeface="+mn-cs"/>
              </a:rPr>
              <a:t>The normal left ventricular systolic pressure is 90–140 mmHg, and the normal end-diastolic pressure is 10–16 mmHg.</a:t>
            </a:r>
            <a:r>
              <a:rPr lang="en-US" baseline="0" dirty="0" smtClean="0"/>
              <a:t>evated LVEDP in pt with HF</a:t>
            </a:r>
          </a:p>
          <a:p>
            <a:r>
              <a:rPr lang="en-US" baseline="0" dirty="0" smtClean="0"/>
              <a:t>-</a:t>
            </a:r>
            <a:r>
              <a:rPr lang="en-US" sz="1200" b="0" i="0" u="none" strike="noStrike" kern="1200" baseline="0" dirty="0" smtClean="0">
                <a:solidFill>
                  <a:schemeClr val="tx1"/>
                </a:solidFill>
                <a:latin typeface="+mn-lt"/>
                <a:ea typeface="+mn-ea"/>
                <a:cs typeface="+mn-cs"/>
              </a:rPr>
              <a:t>Similar to the right ventricular waveform, an a wave may be seen in the left ventricular tracing at end-diastole; however, this is usually abnormal and implies a noncompliant left ventricle. Left ventricular enddiastolic</a:t>
            </a:r>
          </a:p>
          <a:p>
            <a:r>
              <a:rPr lang="en-US" sz="1200" b="0" i="0" u="none" strike="noStrike" kern="1200" baseline="0" dirty="0" smtClean="0">
                <a:solidFill>
                  <a:schemeClr val="tx1"/>
                </a:solidFill>
                <a:latin typeface="+mn-lt"/>
                <a:ea typeface="+mn-ea"/>
                <a:cs typeface="+mn-cs"/>
              </a:rPr>
              <a:t>pressure is defined as the pressure just after the awave and before the abrupt rise in systolic pressure coinciding with ventricular ejection. However, identification of the left ventricular end-diastolic pressure (LVEDP) can sometimes be difficult.</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20</a:t>
            </a:fld>
            <a:endParaRPr lang="en-US" dirty="0"/>
          </a:p>
        </p:txBody>
      </p:sp>
    </p:spTree>
    <p:extLst>
      <p:ext uri="{BB962C8B-B14F-4D97-AF65-F5344CB8AC3E}">
        <p14:creationId xmlns:p14="http://schemas.microsoft.com/office/powerpoint/2010/main" val="211874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 </a:t>
            </a:r>
          </a:p>
          <a:p>
            <a:r>
              <a:rPr lang="en-US" b="1" dirty="0" smtClean="0"/>
              <a:t>Underdamped </a:t>
            </a:r>
            <a:r>
              <a:rPr lang="en-US" dirty="0" smtClean="0"/>
              <a:t>will overestimate systolic pressure and underestimate diastolic pressure</a:t>
            </a:r>
            <a:r>
              <a:rPr lang="en-US" baseline="0" dirty="0" smtClean="0"/>
              <a:t>….</a:t>
            </a:r>
          </a:p>
          <a:p>
            <a:r>
              <a:rPr lang="en-US" sz="1200" b="1" i="0" u="none" strike="noStrike" kern="1200" baseline="0" dirty="0" smtClean="0">
                <a:solidFill>
                  <a:schemeClr val="tx1"/>
                </a:solidFill>
                <a:latin typeface="+mn-lt"/>
                <a:ea typeface="+mn-ea"/>
                <a:cs typeface="+mn-cs"/>
              </a:rPr>
              <a:t>Over-damping</a:t>
            </a:r>
            <a:r>
              <a:rPr lang="en-US" sz="1200" b="0" i="0" u="none" strike="noStrike" kern="1200" baseline="0" dirty="0" smtClean="0">
                <a:solidFill>
                  <a:schemeClr val="tx1"/>
                </a:solidFill>
                <a:latin typeface="+mn-lt"/>
                <a:ea typeface="+mn-ea"/>
                <a:cs typeface="+mn-cs"/>
              </a:rPr>
              <a:t> results in loss of rapid, high-frequency events (for example, the dicrotic notch on the aortic waveform), causing underestimation of the systolic pressure and overestimation of the diastolic pressure. </a:t>
            </a:r>
            <a:r>
              <a:rPr lang="en-US" baseline="0" dirty="0" smtClean="0"/>
              <a:t>Overdamp waveform obscures subtle hemodynamic findings (ie dicrotic notch). </a:t>
            </a:r>
          </a:p>
          <a:p>
            <a:endParaRPr lang="en-US" baseline="0" dirty="0" smtClean="0"/>
          </a:p>
          <a:p>
            <a:r>
              <a:rPr lang="en-US" baseline="0" dirty="0" smtClean="0"/>
              <a:t>1. high fidelity tracing with dicrotic notch</a:t>
            </a:r>
          </a:p>
          <a:p>
            <a:r>
              <a:rPr lang="en-US" baseline="0" dirty="0" smtClean="0"/>
              <a:t>2 Damped aortic pressure due to presence of an air bubble in the catheter – poor fidelity, smooth appearance, lacks dicrotic notch</a:t>
            </a:r>
            <a:endParaRPr lang="en-US" dirty="0" smtClean="0"/>
          </a:p>
        </p:txBody>
      </p:sp>
      <p:sp>
        <p:nvSpPr>
          <p:cNvPr id="4" name="Slide Number Placeholder 3"/>
          <p:cNvSpPr>
            <a:spLocks noGrp="1"/>
          </p:cNvSpPr>
          <p:nvPr>
            <p:ph type="sldNum" sz="quarter" idx="10"/>
          </p:nvPr>
        </p:nvSpPr>
        <p:spPr/>
        <p:txBody>
          <a:bodyPr/>
          <a:lstStyle/>
          <a:p>
            <a:fld id="{6809887B-33F0-450D-B191-E82F2F8605DD}" type="slidenum">
              <a:rPr lang="en-US" smtClean="0"/>
              <a:t>22</a:t>
            </a:fld>
            <a:endParaRPr lang="en-US" dirty="0"/>
          </a:p>
        </p:txBody>
      </p:sp>
    </p:spTree>
    <p:extLst>
      <p:ext uri="{BB962C8B-B14F-4D97-AF65-F5344CB8AC3E}">
        <p14:creationId xmlns:p14="http://schemas.microsoft.com/office/powerpoint/2010/main" val="10539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a:t>
            </a:r>
            <a:r>
              <a:rPr lang="en-US" baseline="0" dirty="0" smtClean="0"/>
              <a:t> a. </a:t>
            </a:r>
            <a:r>
              <a:rPr lang="en-US" dirty="0" smtClean="0"/>
              <a:t>Simultaneous</a:t>
            </a:r>
            <a:r>
              <a:rPr lang="en-US" baseline="0" dirty="0" smtClean="0"/>
              <a:t> aortic and femoral pressure – FA pressure wave has a time delay, peripheral amplification with higher systolic pressure and a “damped” appearance with loss of dicrotic notch. B. A simultaneous aortic and rdial pressure shows the typical “spiked” appearance of peripheral waveform. </a:t>
            </a:r>
          </a:p>
          <a:p>
            <a:r>
              <a:rPr lang="en-US" baseline="0" dirty="0" smtClean="0"/>
              <a:t>-</a:t>
            </a:r>
            <a:r>
              <a:rPr lang="en-US" sz="1200" b="0" i="0" u="none" strike="noStrike" kern="1200" baseline="0" dirty="0" smtClean="0">
                <a:solidFill>
                  <a:schemeClr val="tx1"/>
                </a:solidFill>
                <a:latin typeface="+mn-lt"/>
                <a:ea typeface="+mn-ea"/>
                <a:cs typeface="+mn-cs"/>
              </a:rPr>
              <a:t>The measured central aortic pressure</a:t>
            </a:r>
          </a:p>
          <a:p>
            <a:r>
              <a:rPr lang="en-US" sz="1200" b="0" i="0" u="none" strike="noStrike" kern="1200" baseline="0" dirty="0" smtClean="0">
                <a:solidFill>
                  <a:schemeClr val="tx1"/>
                </a:solidFill>
                <a:latin typeface="+mn-lt"/>
                <a:ea typeface="+mn-ea"/>
                <a:cs typeface="+mn-cs"/>
              </a:rPr>
              <a:t>is composed of two components: the</a:t>
            </a:r>
          </a:p>
          <a:p>
            <a:r>
              <a:rPr lang="en-US" sz="1200" b="0" i="0" u="none" strike="noStrike" kern="1200" baseline="0" dirty="0" smtClean="0">
                <a:solidFill>
                  <a:schemeClr val="tx1"/>
                </a:solidFill>
                <a:latin typeface="+mn-lt"/>
                <a:ea typeface="+mn-ea"/>
                <a:cs typeface="+mn-cs"/>
              </a:rPr>
              <a:t>pressure wave generated from forward</a:t>
            </a:r>
          </a:p>
          <a:p>
            <a:r>
              <a:rPr lang="en-US" sz="1200" b="0" i="0" u="none" strike="noStrike" kern="1200" baseline="0" dirty="0" smtClean="0">
                <a:solidFill>
                  <a:schemeClr val="tx1"/>
                </a:solidFill>
                <a:latin typeface="+mn-lt"/>
                <a:ea typeface="+mn-ea"/>
                <a:cs typeface="+mn-cs"/>
              </a:rPr>
              <a:t>flow from left ventricular ejection and</a:t>
            </a:r>
          </a:p>
          <a:p>
            <a:r>
              <a:rPr lang="en-US" sz="1200" b="0" i="0" u="none" strike="noStrike" kern="1200" baseline="0" dirty="0" smtClean="0">
                <a:solidFill>
                  <a:schemeClr val="tx1"/>
                </a:solidFill>
                <a:latin typeface="+mn-lt"/>
                <a:ea typeface="+mn-ea"/>
                <a:cs typeface="+mn-cs"/>
              </a:rPr>
              <a:t>the summation of pressure waves generated</a:t>
            </a:r>
          </a:p>
          <a:p>
            <a:r>
              <a:rPr lang="en-US" sz="1200" b="0" i="0" u="none" strike="noStrike" kern="1200" baseline="0" dirty="0" smtClean="0">
                <a:solidFill>
                  <a:schemeClr val="tx1"/>
                </a:solidFill>
                <a:latin typeface="+mn-lt"/>
                <a:ea typeface="+mn-ea"/>
                <a:cs typeface="+mn-cs"/>
              </a:rPr>
              <a:t>from ‘‘reflected’’ waves. Reflected</a:t>
            </a:r>
          </a:p>
          <a:p>
            <a:r>
              <a:rPr lang="en-US" sz="1200" b="0" i="0" u="none" strike="noStrike" kern="1200" baseline="0" dirty="0" smtClean="0">
                <a:solidFill>
                  <a:schemeClr val="tx1"/>
                </a:solidFill>
                <a:latin typeface="+mn-lt"/>
                <a:ea typeface="+mn-ea"/>
                <a:cs typeface="+mn-cs"/>
              </a:rPr>
              <a:t>waves result because as blood is ejected</a:t>
            </a:r>
          </a:p>
          <a:p>
            <a:r>
              <a:rPr lang="en-US" sz="1200" b="0" i="0" u="none" strike="noStrike" kern="1200" baseline="0" dirty="0" smtClean="0">
                <a:solidFill>
                  <a:schemeClr val="tx1"/>
                </a:solidFill>
                <a:latin typeface="+mn-lt"/>
                <a:ea typeface="+mn-ea"/>
                <a:cs typeface="+mn-cs"/>
              </a:rPr>
              <a:t>forward, it meets areas of resistance such</a:t>
            </a:r>
          </a:p>
          <a:p>
            <a:r>
              <a:rPr lang="en-US" sz="1200" b="0" i="0" u="none" strike="noStrike" kern="1200" baseline="0" dirty="0" smtClean="0">
                <a:solidFill>
                  <a:schemeClr val="tx1"/>
                </a:solidFill>
                <a:latin typeface="+mn-lt"/>
                <a:ea typeface="+mn-ea"/>
                <a:cs typeface="+mn-cs"/>
              </a:rPr>
              <a:t>as branch points or tortuous vessels.</a:t>
            </a:r>
          </a:p>
          <a:p>
            <a:r>
              <a:rPr lang="en-US" sz="1200" b="0" i="0" u="none" strike="noStrike" kern="1200" baseline="0" dirty="0" smtClean="0">
                <a:solidFill>
                  <a:schemeClr val="tx1"/>
                </a:solidFill>
                <a:latin typeface="+mn-lt"/>
                <a:ea typeface="+mn-ea"/>
                <a:cs typeface="+mn-cs"/>
              </a:rPr>
              <a:t>When the pressure wavefront strikes</a:t>
            </a:r>
          </a:p>
          <a:p>
            <a:r>
              <a:rPr lang="en-US" sz="1200" b="0" i="0" u="none" strike="noStrike" kern="1200" baseline="0" dirty="0" smtClean="0">
                <a:solidFill>
                  <a:schemeClr val="tx1"/>
                </a:solidFill>
                <a:latin typeface="+mn-lt"/>
                <a:ea typeface="+mn-ea"/>
                <a:cs typeface="+mn-cs"/>
              </a:rPr>
              <a:t>these areas, additional pressure waves are</a:t>
            </a:r>
          </a:p>
          <a:p>
            <a:r>
              <a:rPr lang="en-US" sz="1200" b="0" i="0" u="none" strike="noStrike" kern="1200" baseline="0" dirty="0" smtClean="0">
                <a:solidFill>
                  <a:schemeClr val="tx1"/>
                </a:solidFill>
                <a:latin typeface="+mn-lt"/>
                <a:ea typeface="+mn-ea"/>
                <a:cs typeface="+mn-cs"/>
              </a:rPr>
              <a:t>generated and directed back to the heart.</a:t>
            </a:r>
          </a:p>
          <a:p>
            <a:r>
              <a:rPr lang="en-US" sz="1200" b="0" i="0" u="none" strike="noStrike" kern="1200" baseline="0" dirty="0" smtClean="0">
                <a:solidFill>
                  <a:schemeClr val="tx1"/>
                </a:solidFill>
                <a:latin typeface="+mn-lt"/>
                <a:ea typeface="+mn-ea"/>
                <a:cs typeface="+mn-cs"/>
              </a:rPr>
              <a:t>These pressure waves strike the aortic</a:t>
            </a:r>
          </a:p>
          <a:p>
            <a:r>
              <a:rPr lang="en-US" sz="1200" b="0" i="0" u="none" strike="noStrike" kern="1200" baseline="0" dirty="0" smtClean="0">
                <a:solidFill>
                  <a:schemeClr val="tx1"/>
                </a:solidFill>
                <a:latin typeface="+mn-lt"/>
                <a:ea typeface="+mn-ea"/>
                <a:cs typeface="+mn-cs"/>
              </a:rPr>
              <a:t>valve, generating additional, forwarddirected,</a:t>
            </a:r>
          </a:p>
          <a:p>
            <a:r>
              <a:rPr lang="en-US" sz="1200" b="0" i="0" u="none" strike="noStrike" kern="1200" baseline="0" dirty="0" smtClean="0">
                <a:solidFill>
                  <a:schemeClr val="tx1"/>
                </a:solidFill>
                <a:latin typeface="+mn-lt"/>
                <a:ea typeface="+mn-ea"/>
                <a:cs typeface="+mn-cs"/>
              </a:rPr>
              <a:t>smaller pressure waves. Therefore,</a:t>
            </a:r>
          </a:p>
          <a:p>
            <a:r>
              <a:rPr lang="en-US" sz="1200" b="0" i="0" u="none" strike="noStrike" kern="1200" baseline="0" dirty="0" smtClean="0">
                <a:solidFill>
                  <a:schemeClr val="tx1"/>
                </a:solidFill>
                <a:latin typeface="+mn-lt"/>
                <a:ea typeface="+mn-ea"/>
                <a:cs typeface="+mn-cs"/>
              </a:rPr>
              <a:t>the sampled pressure waveform</a:t>
            </a:r>
          </a:p>
          <a:p>
            <a:r>
              <a:rPr lang="en-US" sz="1200" b="0" i="0" u="none" strike="noStrike" kern="1200" baseline="0" dirty="0" smtClean="0">
                <a:solidFill>
                  <a:schemeClr val="tx1"/>
                </a:solidFill>
                <a:latin typeface="+mn-lt"/>
                <a:ea typeface="+mn-ea"/>
                <a:cs typeface="+mn-cs"/>
              </a:rPr>
              <a:t>represents a summation</a:t>
            </a:r>
          </a:p>
          <a:p>
            <a:r>
              <a:rPr lang="en-US" sz="1200" b="0" i="0" u="none" strike="noStrike" kern="1200" baseline="0" dirty="0" smtClean="0">
                <a:solidFill>
                  <a:schemeClr val="tx1"/>
                </a:solidFill>
                <a:latin typeface="+mn-lt"/>
                <a:ea typeface="+mn-ea"/>
                <a:cs typeface="+mn-cs"/>
              </a:rPr>
              <a:t>-The effect of reflected waves is particularly</a:t>
            </a:r>
          </a:p>
          <a:p>
            <a:r>
              <a:rPr lang="en-US" sz="1200" b="0" i="0" u="none" strike="noStrike" kern="1200" baseline="0" dirty="0" smtClean="0">
                <a:solidFill>
                  <a:schemeClr val="tx1"/>
                </a:solidFill>
                <a:latin typeface="+mn-lt"/>
                <a:ea typeface="+mn-ea"/>
                <a:cs typeface="+mn-cs"/>
              </a:rPr>
              <a:t>notable in peripheral arterial waveforms</a:t>
            </a:r>
          </a:p>
          <a:p>
            <a:r>
              <a:rPr lang="en-US" sz="1200" b="0" i="0" u="none" strike="noStrike" kern="1200" baseline="0" dirty="0" smtClean="0">
                <a:solidFill>
                  <a:schemeClr val="tx1"/>
                </a:solidFill>
                <a:latin typeface="+mn-lt"/>
                <a:ea typeface="+mn-ea"/>
                <a:cs typeface="+mn-cs"/>
              </a:rPr>
              <a:t>(brachial, femoral, and radial)</a:t>
            </a:r>
          </a:p>
          <a:p>
            <a:r>
              <a:rPr lang="en-US" sz="1200" b="0" i="0" u="none" strike="noStrike" kern="1200" baseline="0" dirty="0" smtClean="0">
                <a:solidFill>
                  <a:schemeClr val="tx1"/>
                </a:solidFill>
                <a:latin typeface="+mn-lt"/>
                <a:ea typeface="+mn-ea"/>
                <a:cs typeface="+mn-cs"/>
              </a:rPr>
              <a:t>(Figure 2-22). Peak systolic pressure</a:t>
            </a:r>
          </a:p>
          <a:p>
            <a:r>
              <a:rPr lang="en-US" sz="1200" b="0" i="0" u="none" strike="noStrike" kern="1200" baseline="0" dirty="0" smtClean="0">
                <a:solidFill>
                  <a:schemeClr val="tx1"/>
                </a:solidFill>
                <a:latin typeface="+mn-lt"/>
                <a:ea typeface="+mn-ea"/>
                <a:cs typeface="+mn-cs"/>
              </a:rPr>
              <a:t>exceeds central aortic pressure by</a:t>
            </a:r>
          </a:p>
          <a:p>
            <a:r>
              <a:rPr lang="en-US" sz="1200" b="0" i="0" u="none" strike="noStrike" kern="1200" baseline="0" dirty="0" smtClean="0">
                <a:solidFill>
                  <a:schemeClr val="tx1"/>
                </a:solidFill>
                <a:latin typeface="+mn-lt"/>
                <a:ea typeface="+mn-ea"/>
                <a:cs typeface="+mn-cs"/>
              </a:rPr>
              <a:t>10–20 mmHg due to peripheral amplification</a:t>
            </a:r>
          </a:p>
          <a:p>
            <a:r>
              <a:rPr lang="en-US" sz="1200" b="0" i="0" u="none" strike="noStrike" kern="1200" baseline="0" dirty="0" smtClean="0">
                <a:solidFill>
                  <a:schemeClr val="tx1"/>
                </a:solidFill>
                <a:latin typeface="+mn-lt"/>
                <a:ea typeface="+mn-ea"/>
                <a:cs typeface="+mn-cs"/>
              </a:rPr>
              <a:t>from reflected waves. The contour</a:t>
            </a:r>
          </a:p>
          <a:p>
            <a:r>
              <a:rPr lang="en-US" sz="1200" b="0" i="0" u="none" strike="noStrike" kern="1200" baseline="0" dirty="0" smtClean="0">
                <a:solidFill>
                  <a:schemeClr val="tx1"/>
                </a:solidFill>
                <a:latin typeface="+mn-lt"/>
                <a:ea typeface="+mn-ea"/>
                <a:cs typeface="+mn-cs"/>
              </a:rPr>
              <a:t>of the waveform changes further from</a:t>
            </a:r>
          </a:p>
          <a:p>
            <a:r>
              <a:rPr lang="en-US" sz="1200" b="0" i="0" u="none" strike="noStrike" kern="1200" baseline="0" dirty="0" smtClean="0">
                <a:solidFill>
                  <a:schemeClr val="tx1"/>
                </a:solidFill>
                <a:latin typeface="+mn-lt"/>
                <a:ea typeface="+mn-ea"/>
                <a:cs typeface="+mn-cs"/>
              </a:rPr>
              <a:t>the aortic valve, with a steeper upstroke,</a:t>
            </a:r>
          </a:p>
          <a:p>
            <a:r>
              <a:rPr lang="en-US" sz="1200" b="0" i="0" u="none" strike="noStrike" kern="1200" baseline="0" dirty="0" smtClean="0">
                <a:solidFill>
                  <a:schemeClr val="tx1"/>
                </a:solidFill>
                <a:latin typeface="+mn-lt"/>
                <a:ea typeface="+mn-ea"/>
                <a:cs typeface="+mn-cs"/>
              </a:rPr>
              <a:t>narrower systolic portion (spiked appearance),</a:t>
            </a:r>
          </a:p>
          <a:p>
            <a:r>
              <a:rPr lang="en-US" sz="1200" b="0" i="0" u="none" strike="noStrike" kern="1200" baseline="0" dirty="0" smtClean="0">
                <a:solidFill>
                  <a:schemeClr val="tx1"/>
                </a:solidFill>
                <a:latin typeface="+mn-lt"/>
                <a:ea typeface="+mn-ea"/>
                <a:cs typeface="+mn-cs"/>
              </a:rPr>
              <a:t>and markedly diminished or</a:t>
            </a:r>
          </a:p>
          <a:p>
            <a:r>
              <a:rPr lang="en-US" sz="1200" b="0" i="0" u="none" strike="noStrike" kern="1200" baseline="0" dirty="0" smtClean="0">
                <a:solidFill>
                  <a:schemeClr val="tx1"/>
                </a:solidFill>
                <a:latin typeface="+mn-lt"/>
                <a:ea typeface="+mn-ea"/>
                <a:cs typeface="+mn-cs"/>
              </a:rPr>
              <a:t>absent dicrotic notch.</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23</a:t>
            </a:fld>
            <a:endParaRPr lang="en-US" dirty="0"/>
          </a:p>
        </p:txBody>
      </p:sp>
    </p:spTree>
    <p:extLst>
      <p:ext uri="{BB962C8B-B14F-4D97-AF65-F5344CB8AC3E}">
        <p14:creationId xmlns:p14="http://schemas.microsoft.com/office/powerpoint/2010/main" val="301701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“whip” artifacts</a:t>
            </a:r>
            <a:r>
              <a:rPr lang="en-US" baseline="0" dirty="0" smtClean="0"/>
              <a:t> seen in pts with hyperdynamic hearts</a:t>
            </a:r>
          </a:p>
          <a:p>
            <a:r>
              <a:rPr lang="en-US" baseline="0" dirty="0" smtClean="0"/>
              <a:t>A- PA waveform unrecognizable</a:t>
            </a:r>
          </a:p>
          <a:p>
            <a:r>
              <a:rPr lang="en-US" baseline="0" dirty="0" smtClean="0"/>
              <a:t>B excessive catheter whip from prominent loop in rt atrium</a:t>
            </a:r>
          </a:p>
          <a:p>
            <a:r>
              <a:rPr lang="en-US" baseline="0" dirty="0" smtClean="0"/>
              <a:t>C removal of loop improved the appearance of waveform</a:t>
            </a:r>
          </a:p>
          <a:p>
            <a:r>
              <a:rPr lang="en-US" baseline="0" dirty="0" smtClean="0"/>
              <a:t>D but, overshoot artifact remained</a:t>
            </a:r>
          </a:p>
          <a:p>
            <a:r>
              <a:rPr lang="en-US" baseline="0" dirty="0" smtClean="0"/>
              <a:t>E filter resulted in further improvement in appearance of waveform</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25</a:t>
            </a:fld>
            <a:endParaRPr lang="en-US" dirty="0"/>
          </a:p>
        </p:txBody>
      </p:sp>
    </p:spTree>
    <p:extLst>
      <p:ext uri="{BB962C8B-B14F-4D97-AF65-F5344CB8AC3E}">
        <p14:creationId xmlns:p14="http://schemas.microsoft.com/office/powerpoint/2010/main" val="372744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Electrical precedes mechanical • ‘a’ wave increase in pressure during atrial contraction (PR interval- ECG) • ‘x’ descent the fall in pressure following the a wave (represents atrial relaxation) • ‘c’ wave may occur as an interruption to the x descent and represents the movement of the AV valve towards the atrium during valve closure. (RS-T junction- ECG) • ‘v’ wave increase in pressure during ventricular systole, with bulging of the AV valve into the atrium. (T-P interval -ECG) • ‘y’ descent the fall in pressure following the v wave (represents opening of the AV valve)</a:t>
            </a:r>
          </a:p>
          <a:p>
            <a:endParaRPr lang="en-US" dirty="0" smtClean="0"/>
          </a:p>
          <a:p>
            <a:r>
              <a:rPr lang="en-US" dirty="0" smtClean="0"/>
              <a:t>The v wave is usually smaller</a:t>
            </a:r>
            <a:r>
              <a:rPr lang="en-US" baseline="0" dirty="0" smtClean="0"/>
              <a:t> than the a wave in the right atrium</a:t>
            </a:r>
          </a:p>
          <a:p>
            <a:r>
              <a:rPr lang="en-US" baseline="0" dirty="0" smtClean="0"/>
              <a:t>Inspiration – x and y descent become more prominent on the RA waveform</a:t>
            </a:r>
          </a:p>
          <a:p>
            <a:r>
              <a:rPr lang="en-US" baseline="0" dirty="0" smtClean="0"/>
              <a:t>Chronic afib – persistence of x descent despite loss of a wave</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34</a:t>
            </a:fld>
            <a:endParaRPr lang="en-US" dirty="0"/>
          </a:p>
        </p:txBody>
      </p:sp>
    </p:spTree>
    <p:extLst>
      <p:ext uri="{BB962C8B-B14F-4D97-AF65-F5344CB8AC3E}">
        <p14:creationId xmlns:p14="http://schemas.microsoft.com/office/powerpoint/2010/main" val="27620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complications</a:t>
            </a:r>
            <a:r>
              <a:rPr lang="en-US" baseline="0" dirty="0" smtClean="0"/>
              <a:t> are due to venous access,</a:t>
            </a:r>
            <a:r>
              <a:rPr lang="en-US" dirty="0" smtClean="0"/>
              <a:t> arrhythmias from RVOT</a:t>
            </a:r>
            <a:r>
              <a:rPr lang="en-US" baseline="0" dirty="0" smtClean="0"/>
              <a:t> stimulation including VT, AV block</a:t>
            </a:r>
            <a:r>
              <a:rPr lang="en-US" dirty="0" smtClean="0"/>
              <a:t>, or</a:t>
            </a:r>
            <a:r>
              <a:rPr lang="en-US" baseline="0" dirty="0" smtClean="0"/>
              <a:t> RBBB. Significant but transient ventricular arrhythmias occur in 30-60% of pts who undergo RHC and are self-limited and do not require treatment. Arrhythmia resolves when catheter is readjusted. Sustained ventricular arrhythmias can happen in sick/unstable pts. In pts with LBBB, a temp pacemaker may be necessary if RBBB occurs during RHC. </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4</a:t>
            </a:fld>
            <a:endParaRPr lang="en-US" dirty="0"/>
          </a:p>
        </p:txBody>
      </p:sp>
    </p:spTree>
    <p:extLst>
      <p:ext uri="{BB962C8B-B14F-4D97-AF65-F5344CB8AC3E}">
        <p14:creationId xmlns:p14="http://schemas.microsoft.com/office/powerpoint/2010/main" val="149310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Pressure waveform is transmitted from the </a:t>
            </a:r>
            <a:r>
              <a:rPr lang="en-US" sz="1200" b="1" i="0" u="none" strike="noStrike" kern="1200" baseline="0" dirty="0" smtClean="0">
                <a:solidFill>
                  <a:schemeClr val="tx1"/>
                </a:solidFill>
                <a:latin typeface="+mn-lt"/>
                <a:ea typeface="+mn-ea"/>
                <a:cs typeface="+mn-cs"/>
              </a:rPr>
              <a:t>catheter tip to the transducer </a:t>
            </a:r>
            <a:r>
              <a:rPr lang="en-US" sz="1200" b="0" i="0" u="none" strike="noStrike" kern="1200" baseline="0" dirty="0" smtClean="0">
                <a:solidFill>
                  <a:schemeClr val="tx1"/>
                </a:solidFill>
                <a:latin typeface="+mn-lt"/>
                <a:ea typeface="+mn-ea"/>
                <a:cs typeface="+mn-cs"/>
              </a:rPr>
              <a:t>through a column of fluid.</a:t>
            </a:r>
          </a:p>
          <a:p>
            <a:r>
              <a:rPr lang="en-US" sz="1200" b="0" i="0" u="none" strike="noStrike" kern="1200" baseline="0" dirty="0" smtClean="0">
                <a:solidFill>
                  <a:schemeClr val="tx1"/>
                </a:solidFill>
                <a:latin typeface="+mn-lt"/>
                <a:ea typeface="+mn-ea"/>
                <a:cs typeface="+mn-cs"/>
              </a:rPr>
              <a:t>2. The </a:t>
            </a:r>
            <a:r>
              <a:rPr lang="en-US" sz="1200" b="1" i="0" u="none" strike="noStrike" kern="1200" baseline="0" dirty="0" smtClean="0">
                <a:solidFill>
                  <a:schemeClr val="tx1"/>
                </a:solidFill>
                <a:latin typeface="+mn-lt"/>
                <a:ea typeface="+mn-ea"/>
                <a:cs typeface="+mn-cs"/>
              </a:rPr>
              <a:t>transducer</a:t>
            </a:r>
            <a:r>
              <a:rPr lang="en-US" sz="1200" b="0" i="0" u="none" strike="noStrike" kern="1200" baseline="0" dirty="0" smtClean="0">
                <a:solidFill>
                  <a:schemeClr val="tx1"/>
                </a:solidFill>
                <a:latin typeface="+mn-lt"/>
                <a:ea typeface="+mn-ea"/>
                <a:cs typeface="+mn-cs"/>
              </a:rPr>
              <a:t> is the essential component that translates the </a:t>
            </a:r>
            <a:r>
              <a:rPr lang="en-US" sz="1200" b="1" i="0" u="none" strike="noStrike" kern="1200" baseline="0" dirty="0" smtClean="0">
                <a:solidFill>
                  <a:schemeClr val="tx1"/>
                </a:solidFill>
                <a:latin typeface="+mn-lt"/>
                <a:ea typeface="+mn-ea"/>
                <a:cs typeface="+mn-cs"/>
              </a:rPr>
              <a:t>mechanical forces to electrical signals. (</a:t>
            </a:r>
            <a:r>
              <a:rPr lang="en-US" sz="1200" b="0" i="0" u="none" strike="noStrike" kern="1200" baseline="0" dirty="0" smtClean="0">
                <a:solidFill>
                  <a:schemeClr val="tx1"/>
                </a:solidFill>
                <a:latin typeface="+mn-lt"/>
                <a:ea typeface="+mn-ea"/>
                <a:cs typeface="+mn-cs"/>
              </a:rPr>
              <a:t>Transducers consist of a diaphragm or membrane (attached to a strain-gauge-Wheatstone bridge arrangement).) </a:t>
            </a:r>
          </a:p>
          <a:p>
            <a:r>
              <a:rPr lang="en-US" sz="1200" b="0" i="0" u="none" strike="noStrike" kern="1200" baseline="0" dirty="0" smtClean="0">
                <a:solidFill>
                  <a:schemeClr val="tx1"/>
                </a:solidFill>
                <a:latin typeface="+mn-lt"/>
                <a:ea typeface="+mn-ea"/>
                <a:cs typeface="+mn-cs"/>
              </a:rPr>
              <a:t>3. When a fluid wave strikes the diaphragm, an electrical current is generated with a magnitude dependent on the strength of the force that deflects the membrane. The output current is amplified and displayed as pressure versus time.</a:t>
            </a:r>
          </a:p>
          <a:p>
            <a:r>
              <a:rPr lang="en-US" sz="1200" b="0" i="0" u="none" strike="noStrike" kern="1200" baseline="0" dirty="0" smtClean="0">
                <a:solidFill>
                  <a:schemeClr val="tx1"/>
                </a:solidFill>
                <a:latin typeface="+mn-lt"/>
                <a:ea typeface="+mn-ea"/>
                <a:cs typeface="+mn-cs"/>
              </a:rPr>
              <a:t>-larger catheters give better tracings; shorter tubing is better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catheter used to sample pressure is connected to a high-pressure tubing (arrow).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2. The high-pressure tubing connecting to the patient attaches by a stopcock to the transducer (a). A close-up view of the transducer is shown in B (arrow). </a:t>
            </a:r>
          </a:p>
          <a:p>
            <a:r>
              <a:rPr lang="en-US" sz="1200" b="0" i="0" u="none" strike="noStrike" kern="1200" baseline="0" dirty="0" smtClean="0">
                <a:solidFill>
                  <a:schemeClr val="tx1"/>
                </a:solidFill>
                <a:latin typeface="+mn-lt"/>
                <a:ea typeface="+mn-ea"/>
                <a:cs typeface="+mn-cs"/>
              </a:rPr>
              <a:t>3. Another stopcock allows flushing and </a:t>
            </a:r>
            <a:r>
              <a:rPr lang="en-US" sz="1200" b="0" i="0" u="sng" strike="noStrike" kern="1200" baseline="0" dirty="0" smtClean="0">
                <a:solidFill>
                  <a:schemeClr val="tx1"/>
                </a:solidFill>
                <a:latin typeface="+mn-lt"/>
                <a:ea typeface="+mn-ea"/>
                <a:cs typeface="+mn-cs"/>
              </a:rPr>
              <a:t>equilibration with air </a:t>
            </a:r>
            <a:r>
              <a:rPr lang="en-US" sz="1200" b="0" i="0" u="none" strike="noStrike" kern="1200" baseline="0" dirty="0" smtClean="0">
                <a:solidFill>
                  <a:schemeClr val="tx1"/>
                </a:solidFill>
                <a:latin typeface="+mn-lt"/>
                <a:ea typeface="+mn-ea"/>
                <a:cs typeface="+mn-cs"/>
              </a:rPr>
              <a:t>(b). </a:t>
            </a:r>
          </a:p>
          <a:p>
            <a:r>
              <a:rPr lang="en-US" sz="1200" b="0" i="0" u="none" strike="noStrike" kern="1200" baseline="0" dirty="0" smtClean="0">
                <a:solidFill>
                  <a:schemeClr val="tx1"/>
                </a:solidFill>
                <a:latin typeface="+mn-lt"/>
                <a:ea typeface="+mn-ea"/>
                <a:cs typeface="+mn-cs"/>
              </a:rPr>
              <a:t>4. The transducer connects by a cable to the hemodynamic computer (c).”</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5</a:t>
            </a:fld>
            <a:endParaRPr lang="en-US" dirty="0"/>
          </a:p>
        </p:txBody>
      </p:sp>
    </p:spTree>
    <p:extLst>
      <p:ext uri="{BB962C8B-B14F-4D97-AF65-F5344CB8AC3E}">
        <p14:creationId xmlns:p14="http://schemas.microsoft.com/office/powerpoint/2010/main" val="57363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Swan-Ganz catheter is the most commonly used to measure RH pressures.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dirty="0" smtClean="0"/>
              <a:t>balloon at the tip for floatation – controlled by “c” (</a:t>
            </a:r>
            <a:r>
              <a:rPr lang="en-US" baseline="0" dirty="0" smtClean="0"/>
              <a:t>The balloon inflates up to 1.5 cc)</a:t>
            </a:r>
            <a:endParaRPr lang="en-US" dirty="0" smtClean="0"/>
          </a:p>
          <a:p>
            <a:r>
              <a:rPr lang="en-US" dirty="0" smtClean="0"/>
              <a:t>2.</a:t>
            </a:r>
            <a:r>
              <a:rPr lang="en-US" baseline="0" dirty="0" smtClean="0"/>
              <a:t> </a:t>
            </a:r>
            <a:r>
              <a:rPr lang="en-US" dirty="0" smtClean="0"/>
              <a:t>End-hole (distal port)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10 cm markings - </a:t>
            </a:r>
            <a:r>
              <a:rPr lang="en-US" baseline="0" dirty="0" smtClean="0"/>
              <a:t>catheter has 10 cm increment markings</a:t>
            </a:r>
            <a:endParaRPr lang="en-US" dirty="0" smtClean="0"/>
          </a:p>
          <a:p>
            <a:r>
              <a:rPr lang="en-US" dirty="0" smtClean="0"/>
              <a:t>4.</a:t>
            </a:r>
            <a:r>
              <a:rPr lang="en-US" baseline="0" dirty="0" smtClean="0"/>
              <a:t> </a:t>
            </a:r>
            <a:r>
              <a:rPr lang="en-US" dirty="0" smtClean="0"/>
              <a:t>Side hole (30 cm from catheter tip</a:t>
            </a:r>
            <a:r>
              <a:rPr lang="en-US" baseline="0" dirty="0" smtClean="0"/>
              <a:t> -&gt; </a:t>
            </a:r>
            <a:r>
              <a:rPr lang="en-US" baseline="0" dirty="0" err="1" smtClean="0"/>
              <a:t>prox</a:t>
            </a:r>
            <a:r>
              <a:rPr lang="en-US" baseline="0" dirty="0" smtClean="0"/>
              <a:t> 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Extra 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Thermistor for measurement of thermodiluation CO.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t>
            </a:r>
            <a:r>
              <a:rPr lang="en-US" sz="1200" b="0" i="0" u="none" strike="noStrike" kern="1200" baseline="0" dirty="0" smtClean="0">
                <a:solidFill>
                  <a:schemeClr val="tx1"/>
                </a:solidFill>
                <a:latin typeface="+mn-lt"/>
                <a:ea typeface="+mn-ea"/>
                <a:cs typeface="+mn-cs"/>
              </a:rPr>
              <a:t>The optimal catheter for hemodynamic measurements is stiff to transmit the pressure wave to the transducer without absorption by the catheter, is easy and safe to position, and has a relatively large lumen opening to an end hole.</a:t>
            </a:r>
            <a:r>
              <a:rPr lang="en-US" baseline="0" dirty="0" smtClean="0"/>
              <a:t> </a:t>
            </a:r>
          </a:p>
          <a:p>
            <a:r>
              <a:rPr lang="en-US" baseline="0" dirty="0" smtClean="0"/>
              <a:t>-</a:t>
            </a:r>
            <a:r>
              <a:rPr lang="en-US" sz="1200" b="0" i="0" u="none" strike="noStrike" kern="1200" baseline="0" dirty="0" smtClean="0">
                <a:solidFill>
                  <a:schemeClr val="tx1"/>
                </a:solidFill>
                <a:latin typeface="+mn-lt"/>
                <a:ea typeface="+mn-ea"/>
                <a:cs typeface="+mn-cs"/>
              </a:rPr>
              <a:t>the catheter as well as the tubing connecting the catheter and transducer should be as short as possible, with as few connections as possible to prevent timing delays, pressure damping, and a potential source of air bubbles.</a:t>
            </a:r>
            <a:endParaRPr lang="en-US" baseline="0" dirty="0" smtClean="0"/>
          </a:p>
        </p:txBody>
      </p:sp>
      <p:sp>
        <p:nvSpPr>
          <p:cNvPr id="4" name="Slide Number Placeholder 3"/>
          <p:cNvSpPr>
            <a:spLocks noGrp="1"/>
          </p:cNvSpPr>
          <p:nvPr>
            <p:ph type="sldNum" sz="quarter" idx="10"/>
          </p:nvPr>
        </p:nvSpPr>
        <p:spPr/>
        <p:txBody>
          <a:bodyPr/>
          <a:lstStyle/>
          <a:p>
            <a:fld id="{6809887B-33F0-450D-B191-E82F2F8605DD}" type="slidenum">
              <a:rPr lang="en-US" smtClean="0"/>
              <a:t>6</a:t>
            </a:fld>
            <a:endParaRPr lang="en-US" dirty="0"/>
          </a:p>
        </p:txBody>
      </p:sp>
    </p:spTree>
    <p:extLst>
      <p:ext uri="{BB962C8B-B14F-4D97-AF65-F5344CB8AC3E}">
        <p14:creationId xmlns:p14="http://schemas.microsoft.com/office/powerpoint/2010/main" val="303787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of pulm htn is mean PA pressure &gt; 25 mmHg with PCWP &lt; 15 mmhg</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9</a:t>
            </a:fld>
            <a:endParaRPr lang="en-US" dirty="0"/>
          </a:p>
        </p:txBody>
      </p:sp>
    </p:spTree>
    <p:extLst>
      <p:ext uri="{BB962C8B-B14F-4D97-AF65-F5344CB8AC3E}">
        <p14:creationId xmlns:p14="http://schemas.microsoft.com/office/powerpoint/2010/main" val="36176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Table-mounted transducers do require balancing or ‘‘zeroing,’’ which refers to the establishment of a reference point for subsequent pressure measurements. The reference or ‘‘zero’’ position should be determined before any measurements are made. By convention, it is defined at the patient’s midchest in the anteroposterior dimension at the level of the sternal angle of Louis (fourth intercostal space). This site is an estimation</a:t>
            </a:r>
          </a:p>
          <a:p>
            <a:r>
              <a:rPr lang="en-US" sz="1200" b="0" i="0" u="none" strike="noStrike" kern="1200" baseline="0" dirty="0" smtClean="0">
                <a:solidFill>
                  <a:schemeClr val="tx1"/>
                </a:solidFill>
                <a:latin typeface="+mn-lt"/>
                <a:ea typeface="+mn-ea"/>
                <a:cs typeface="+mn-cs"/>
              </a:rPr>
              <a:t>of the location of the right atrium and is also known as the phlebostatic axis. A table-mounted transducer is placed at this level and the stopcock is opened to air (atmospheric pressure) and set to zero by the hemodynamic system.</a:t>
            </a:r>
          </a:p>
          <a:p>
            <a:r>
              <a:rPr lang="en-US" sz="1200" b="0" i="0" u="none" strike="noStrike" kern="1200" baseline="0" dirty="0" smtClean="0">
                <a:solidFill>
                  <a:schemeClr val="tx1"/>
                </a:solidFill>
                <a:latin typeface="+mn-lt"/>
                <a:ea typeface="+mn-ea"/>
                <a:cs typeface="+mn-cs"/>
              </a:rPr>
              <a:t>--Positive end expiratory pressure increases alveolar pressure, reducing the proportion of lung zone 3. In addition, the positive</a:t>
            </a:r>
          </a:p>
          <a:p>
            <a:r>
              <a:rPr lang="en-US" sz="1200" b="0" i="0" u="none" strike="noStrike" kern="1200" baseline="0" dirty="0" smtClean="0">
                <a:solidFill>
                  <a:schemeClr val="tx1"/>
                </a:solidFill>
                <a:latin typeface="+mn-lt"/>
                <a:ea typeface="+mn-ea"/>
                <a:cs typeface="+mn-cs"/>
              </a:rPr>
              <a:t>pressure is transmitted to the central</a:t>
            </a:r>
          </a:p>
          <a:p>
            <a:r>
              <a:rPr lang="en-US" sz="1200" b="0" i="0" u="none" strike="noStrike" kern="1200" baseline="0" dirty="0" smtClean="0">
                <a:solidFill>
                  <a:schemeClr val="tx1"/>
                </a:solidFill>
                <a:latin typeface="+mn-lt"/>
                <a:ea typeface="+mn-ea"/>
                <a:cs typeface="+mn-cs"/>
              </a:rPr>
              <a:t>Chapter 2—Normal Waveforms, Artifacts, and Pitfalls 25</a:t>
            </a:r>
          </a:p>
          <a:p>
            <a:r>
              <a:rPr lang="en-US" sz="1200" b="0" i="0" u="none" strike="noStrike" kern="1200" baseline="0" dirty="0" smtClean="0">
                <a:solidFill>
                  <a:schemeClr val="tx1"/>
                </a:solidFill>
                <a:latin typeface="+mn-lt"/>
                <a:ea typeface="+mn-ea"/>
                <a:cs typeface="+mn-cs"/>
              </a:rPr>
              <a:t>circulation, directly affecting right-sided</a:t>
            </a:r>
          </a:p>
          <a:p>
            <a:r>
              <a:rPr lang="en-US" sz="1200" b="0" i="0" u="none" strike="noStrike" kern="1200" baseline="0" dirty="0" smtClean="0">
                <a:solidFill>
                  <a:schemeClr val="tx1"/>
                </a:solidFill>
                <a:latin typeface="+mn-lt"/>
                <a:ea typeface="+mn-ea"/>
                <a:cs typeface="+mn-cs"/>
              </a:rPr>
              <a:t>pressures and leading to an overestimation</a:t>
            </a:r>
          </a:p>
          <a:p>
            <a:r>
              <a:rPr lang="en-US" sz="1200" b="0" i="0" u="none" strike="noStrike" kern="1200" baseline="0" dirty="0" smtClean="0">
                <a:solidFill>
                  <a:schemeClr val="tx1"/>
                </a:solidFill>
                <a:latin typeface="+mn-lt"/>
                <a:ea typeface="+mn-ea"/>
                <a:cs typeface="+mn-cs"/>
              </a:rPr>
              <a:t>of the PCWP.</a:t>
            </a:r>
          </a:p>
          <a:p>
            <a:r>
              <a:rPr lang="en-US" sz="1200" b="0" i="0" u="none" strike="noStrike" kern="1200" baseline="0" dirty="0" smtClean="0">
                <a:solidFill>
                  <a:schemeClr val="tx1"/>
                </a:solidFill>
                <a:latin typeface="+mn-lt"/>
                <a:ea typeface="+mn-ea"/>
                <a:cs typeface="+mn-cs"/>
              </a:rPr>
              <a:t>-The general consensus is that PEEP less than 10 cm H2O does not significantly affect the PCWP. Still, debate</a:t>
            </a:r>
          </a:p>
          <a:p>
            <a:r>
              <a:rPr lang="en-US" sz="1200" b="0" i="0" u="none" strike="noStrike" kern="1200" baseline="0" dirty="0" smtClean="0">
                <a:solidFill>
                  <a:schemeClr val="tx1"/>
                </a:solidFill>
                <a:latin typeface="+mn-lt"/>
                <a:ea typeface="+mn-ea"/>
                <a:cs typeface="+mn-cs"/>
              </a:rPr>
              <a:t>-One suggested method for correction is based on the observation that PCWP rises 2–3 cm for every 5 cm H2O increment in PEEP.</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10</a:t>
            </a:fld>
            <a:endParaRPr lang="en-US" dirty="0"/>
          </a:p>
        </p:txBody>
      </p:sp>
    </p:spTree>
    <p:extLst>
      <p:ext uri="{BB962C8B-B14F-4D97-AF65-F5344CB8AC3E}">
        <p14:creationId xmlns:p14="http://schemas.microsoft.com/office/powerpoint/2010/main" val="7682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demonstrates the three basic waveforms (atrial, ventricular, and arterial) and their relationships to key electrical and physiologic events during the normal cardiac cycle.</a:t>
            </a:r>
            <a:r>
              <a:rPr lang="en-US" dirty="0" smtClean="0"/>
              <a:t>ve</a:t>
            </a:r>
          </a:p>
        </p:txBody>
      </p:sp>
      <p:sp>
        <p:nvSpPr>
          <p:cNvPr id="4" name="Slide Number Placeholder 3"/>
          <p:cNvSpPr>
            <a:spLocks noGrp="1"/>
          </p:cNvSpPr>
          <p:nvPr>
            <p:ph type="sldNum" sz="quarter" idx="10"/>
          </p:nvPr>
        </p:nvSpPr>
        <p:spPr/>
        <p:txBody>
          <a:bodyPr/>
          <a:lstStyle/>
          <a:p>
            <a:fld id="{6809887B-33F0-450D-B191-E82F2F8605DD}" type="slidenum">
              <a:rPr lang="en-US" smtClean="0"/>
              <a:t>13</a:t>
            </a:fld>
            <a:endParaRPr lang="en-US" dirty="0"/>
          </a:p>
        </p:txBody>
      </p:sp>
    </p:spTree>
    <p:extLst>
      <p:ext uri="{BB962C8B-B14F-4D97-AF65-F5344CB8AC3E}">
        <p14:creationId xmlns:p14="http://schemas.microsoft.com/office/powerpoint/2010/main" val="19824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Electrical precedes mechanical </a:t>
            </a:r>
          </a:p>
          <a:p>
            <a:r>
              <a:rPr lang="en-US" dirty="0" smtClean="0"/>
              <a:t>• ‘a’ wave increase in pressure during atrial contraction (PR interval- ECG) </a:t>
            </a:r>
          </a:p>
          <a:p>
            <a:r>
              <a:rPr lang="en-US" dirty="0" smtClean="0"/>
              <a:t>• ‘x’ descent the fall in pressure following the a wave (represents atrial relaxation) </a:t>
            </a:r>
          </a:p>
          <a:p>
            <a:r>
              <a:rPr lang="en-US" dirty="0" smtClean="0"/>
              <a:t>• ‘c’ wave may occur as an interruption to the x descent and represents the movement of the AV valve towards the atrium during valve closure. (RS-T junction- ECG) </a:t>
            </a:r>
          </a:p>
          <a:p>
            <a:r>
              <a:rPr lang="en-US" dirty="0" smtClean="0"/>
              <a:t>• ‘v’ wave increase in pressure during ventricular systole, with bulging of the AV valve into the atrium. (T-P interval -ECG) </a:t>
            </a:r>
          </a:p>
          <a:p>
            <a:r>
              <a:rPr lang="en-US" dirty="0" smtClean="0"/>
              <a:t>• ‘y’ descent the fall in pressure following the v wave (represents opening of the AV valve)</a:t>
            </a:r>
          </a:p>
          <a:p>
            <a:endParaRPr lang="en-US" dirty="0" smtClean="0"/>
          </a:p>
          <a:p>
            <a:r>
              <a:rPr lang="en-US" dirty="0" smtClean="0"/>
              <a:t>The v wave is usually smaller</a:t>
            </a:r>
            <a:r>
              <a:rPr lang="en-US" baseline="0" dirty="0" smtClean="0"/>
              <a:t> than the a wave in the right atrium</a:t>
            </a:r>
          </a:p>
          <a:p>
            <a:r>
              <a:rPr lang="en-US" baseline="0" dirty="0" smtClean="0"/>
              <a:t>Inspiration – x and y descent become more prominent on the RA waveform</a:t>
            </a:r>
          </a:p>
          <a:p>
            <a:r>
              <a:rPr lang="en-US" baseline="0" dirty="0" smtClean="0"/>
              <a:t>Chronic afib – persistence of x descent despite loss of a wave</a:t>
            </a:r>
            <a:endParaRPr lang="en-US" dirty="0"/>
          </a:p>
        </p:txBody>
      </p:sp>
      <p:sp>
        <p:nvSpPr>
          <p:cNvPr id="4" name="Slide Number Placeholder 3"/>
          <p:cNvSpPr>
            <a:spLocks noGrp="1"/>
          </p:cNvSpPr>
          <p:nvPr>
            <p:ph type="sldNum" sz="quarter" idx="10"/>
          </p:nvPr>
        </p:nvSpPr>
        <p:spPr/>
        <p:txBody>
          <a:bodyPr/>
          <a:lstStyle/>
          <a:p>
            <a:fld id="{6809887B-33F0-450D-B191-E82F2F8605DD}" type="slidenum">
              <a:rPr lang="en-US" smtClean="0"/>
              <a:t>15</a:t>
            </a:fld>
            <a:endParaRPr lang="en-US" dirty="0"/>
          </a:p>
        </p:txBody>
      </p:sp>
    </p:spTree>
    <p:extLst>
      <p:ext uri="{BB962C8B-B14F-4D97-AF65-F5344CB8AC3E}">
        <p14:creationId xmlns:p14="http://schemas.microsoft.com/office/powerpoint/2010/main" val="27620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RV normal</a:t>
            </a:r>
          </a:p>
          <a:p>
            <a:r>
              <a:rPr lang="en-US" dirty="0" smtClean="0"/>
              <a:t>RV</a:t>
            </a:r>
            <a:r>
              <a:rPr lang="en-US" baseline="0" dirty="0" smtClean="0"/>
              <a:t> pulm HTN</a:t>
            </a:r>
          </a:p>
          <a:p>
            <a:r>
              <a:rPr lang="en-US" baseline="0" dirty="0" smtClean="0"/>
              <a:t>PA normal – dicrotic notch (represents closure of the PV)</a:t>
            </a:r>
          </a:p>
          <a:p>
            <a:r>
              <a:rPr lang="en-US" baseline="0" dirty="0" smtClean="0"/>
              <a:t>PA – respiratory variation</a:t>
            </a:r>
          </a:p>
          <a:p>
            <a:endParaRPr lang="en-US" baseline="0" dirty="0" smtClean="0"/>
          </a:p>
          <a:p>
            <a:r>
              <a:rPr lang="en-US" sz="1200" b="0" i="0" kern="1200" dirty="0" smtClean="0">
                <a:solidFill>
                  <a:schemeClr val="tx1"/>
                </a:solidFill>
                <a:effectLst/>
                <a:latin typeface="+mn-lt"/>
                <a:ea typeface="+mn-ea"/>
                <a:cs typeface="+mn-cs"/>
              </a:rPr>
              <a:t>An increase in RV end-diastolic pressure is seen in many forms of cardiomyopathy, as well as in right ventricular ischemia, infarction, and cardiac constriction or tamponade.</a:t>
            </a:r>
            <a:endParaRPr lang="en-US" dirty="0" smtClean="0"/>
          </a:p>
        </p:txBody>
      </p:sp>
      <p:sp>
        <p:nvSpPr>
          <p:cNvPr id="4" name="Slide Number Placeholder 3"/>
          <p:cNvSpPr>
            <a:spLocks noGrp="1"/>
          </p:cNvSpPr>
          <p:nvPr>
            <p:ph type="sldNum" sz="quarter" idx="10"/>
          </p:nvPr>
        </p:nvSpPr>
        <p:spPr/>
        <p:txBody>
          <a:bodyPr/>
          <a:lstStyle/>
          <a:p>
            <a:fld id="{6809887B-33F0-450D-B191-E82F2F8605DD}" type="slidenum">
              <a:rPr lang="en-US" smtClean="0"/>
              <a:t>16</a:t>
            </a:fld>
            <a:endParaRPr lang="en-US" dirty="0"/>
          </a:p>
        </p:txBody>
      </p:sp>
    </p:spTree>
    <p:extLst>
      <p:ext uri="{BB962C8B-B14F-4D97-AF65-F5344CB8AC3E}">
        <p14:creationId xmlns:p14="http://schemas.microsoft.com/office/powerpoint/2010/main" val="237406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58098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293561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53152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312903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215112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175350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86252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323430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48471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203886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E2D28-D1E2-4F24-A246-1C22679957F9}"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D1611-C560-4C0C-BEBD-ADBE5F96D52F}" type="slidenum">
              <a:rPr lang="en-US" smtClean="0"/>
              <a:t>‹#›</a:t>
            </a:fld>
            <a:endParaRPr lang="en-US" dirty="0"/>
          </a:p>
        </p:txBody>
      </p:sp>
    </p:spTree>
    <p:extLst>
      <p:ext uri="{BB962C8B-B14F-4D97-AF65-F5344CB8AC3E}">
        <p14:creationId xmlns:p14="http://schemas.microsoft.com/office/powerpoint/2010/main" val="197446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E2D28-D1E2-4F24-A246-1C22679957F9}" type="datetimeFigureOut">
              <a:rPr lang="en-US" smtClean="0"/>
              <a:t>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D1611-C560-4C0C-BEBD-ADBE5F96D52F}" type="slidenum">
              <a:rPr lang="en-US" smtClean="0"/>
              <a:t>‹#›</a:t>
            </a:fld>
            <a:endParaRPr lang="en-US" dirty="0"/>
          </a:p>
        </p:txBody>
      </p:sp>
    </p:spTree>
    <p:extLst>
      <p:ext uri="{BB962C8B-B14F-4D97-AF65-F5344CB8AC3E}">
        <p14:creationId xmlns:p14="http://schemas.microsoft.com/office/powerpoint/2010/main" val="7519718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5.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762000"/>
            <a:ext cx="7772400" cy="1470025"/>
          </a:xfrm>
        </p:spPr>
        <p:txBody>
          <a:bodyPr>
            <a:noAutofit/>
          </a:bodyPr>
          <a:lstStyle/>
          <a:p>
            <a:r>
              <a:rPr lang="en-US" sz="5000" i="1" dirty="0" smtClean="0">
                <a:solidFill>
                  <a:srgbClr val="FFFF00"/>
                </a:solidFill>
              </a:rPr>
              <a:t>Cath Lab Essentials: </a:t>
            </a:r>
            <a:br>
              <a:rPr lang="en-US" sz="5000" i="1" dirty="0" smtClean="0">
                <a:solidFill>
                  <a:srgbClr val="FFFF00"/>
                </a:solidFill>
              </a:rPr>
            </a:br>
            <a:r>
              <a:rPr lang="en-US" sz="5000" i="1" dirty="0" smtClean="0">
                <a:solidFill>
                  <a:srgbClr val="FFFF00"/>
                </a:solidFill>
              </a:rPr>
              <a:t>Basic Hemodynamics for the Cath Lab and ICU</a:t>
            </a:r>
            <a:endParaRPr lang="en-US" sz="5000" i="1" dirty="0">
              <a:solidFill>
                <a:srgbClr val="FFFF00"/>
              </a:solidFill>
            </a:endParaRPr>
          </a:p>
        </p:txBody>
      </p:sp>
      <p:sp>
        <p:nvSpPr>
          <p:cNvPr id="3" name="Subtitle 2"/>
          <p:cNvSpPr>
            <a:spLocks noGrp="1"/>
          </p:cNvSpPr>
          <p:nvPr>
            <p:ph type="subTitle" idx="1"/>
          </p:nvPr>
        </p:nvSpPr>
        <p:spPr>
          <a:xfrm>
            <a:off x="324853" y="4495800"/>
            <a:ext cx="5694947" cy="1752600"/>
          </a:xfrm>
        </p:spPr>
        <p:txBody>
          <a:bodyPr>
            <a:normAutofit fontScale="70000" lnSpcReduction="20000"/>
          </a:bodyPr>
          <a:lstStyle/>
          <a:p>
            <a:pPr algn="r"/>
            <a:r>
              <a:rPr lang="en-US" i="1" dirty="0" smtClean="0"/>
              <a:t>Ailin Barseghian El-Farra, MD, FACC</a:t>
            </a:r>
          </a:p>
          <a:p>
            <a:pPr algn="r"/>
            <a:r>
              <a:rPr lang="en-US" i="1" dirty="0" smtClean="0"/>
              <a:t>Assistant Professor, Interventional Cardiology</a:t>
            </a:r>
          </a:p>
          <a:p>
            <a:pPr algn="r"/>
            <a:r>
              <a:rPr lang="en-US" i="1" dirty="0" smtClean="0"/>
              <a:t>University of California, Irvine</a:t>
            </a:r>
          </a:p>
          <a:p>
            <a:pPr algn="r"/>
            <a:r>
              <a:rPr lang="en-US" i="1" dirty="0" smtClean="0"/>
              <a:t>Department of Cardiology</a:t>
            </a:r>
          </a:p>
        </p:txBody>
      </p:sp>
      <p:pic>
        <p:nvPicPr>
          <p:cNvPr id="5" name="Picture 4" descr="uci_seal_solid"/>
          <p:cNvPicPr>
            <a:picLocks noChangeAspect="1" noChangeArrowheads="1"/>
          </p:cNvPicPr>
          <p:nvPr/>
        </p:nvPicPr>
        <p:blipFill>
          <a:blip r:embed="rId2" cstate="print"/>
          <a:srcRect/>
          <a:stretch>
            <a:fillRect/>
          </a:stretch>
        </p:blipFill>
        <p:spPr bwMode="auto">
          <a:xfrm>
            <a:off x="6400800" y="4296486"/>
            <a:ext cx="1905000" cy="1903413"/>
          </a:xfrm>
          <a:prstGeom prst="rect">
            <a:avLst/>
          </a:prstGeom>
          <a:noFill/>
          <a:ln w="9525">
            <a:solidFill>
              <a:schemeClr val="accent1"/>
            </a:solidFill>
            <a:miter lim="800000"/>
            <a:headEnd/>
            <a:tailEnd/>
          </a:ln>
        </p:spPr>
      </p:pic>
      <p:pic>
        <p:nvPicPr>
          <p:cNvPr id="6" name="Picture 5" descr="angioplasty"/>
          <p:cNvPicPr>
            <a:picLocks noChangeAspect="1" noChangeArrowheads="1"/>
          </p:cNvPicPr>
          <p:nvPr/>
        </p:nvPicPr>
        <p:blipFill>
          <a:blip r:embed="rId3" cstate="print"/>
          <a:srcRect/>
          <a:stretch>
            <a:fillRect/>
          </a:stretch>
        </p:blipFill>
        <p:spPr bwMode="auto">
          <a:xfrm>
            <a:off x="838200" y="2880517"/>
            <a:ext cx="1143000" cy="1066800"/>
          </a:xfrm>
          <a:prstGeom prst="rect">
            <a:avLst/>
          </a:prstGeom>
          <a:noFill/>
          <a:ln w="25400">
            <a:solidFill>
              <a:srgbClr val="000000"/>
            </a:solidFill>
            <a:miter lim="800000"/>
            <a:headEnd/>
            <a:tailEnd/>
          </a:ln>
        </p:spPr>
      </p:pic>
      <p:pic>
        <p:nvPicPr>
          <p:cNvPr id="7" name="Picture 6" descr="DICE1b"/>
          <p:cNvPicPr>
            <a:picLocks noChangeAspect="1" noChangeArrowheads="1"/>
          </p:cNvPicPr>
          <p:nvPr/>
        </p:nvPicPr>
        <p:blipFill>
          <a:blip r:embed="rId4" cstate="print"/>
          <a:srcRect/>
          <a:stretch>
            <a:fillRect/>
          </a:stretch>
        </p:blipFill>
        <p:spPr bwMode="auto">
          <a:xfrm>
            <a:off x="4648200" y="2880517"/>
            <a:ext cx="1143000" cy="1066800"/>
          </a:xfrm>
          <a:prstGeom prst="rect">
            <a:avLst/>
          </a:prstGeom>
          <a:noFill/>
          <a:ln w="25400">
            <a:solidFill>
              <a:srgbClr val="000000"/>
            </a:solidFill>
            <a:miter lim="800000"/>
            <a:headEnd/>
            <a:tailEnd/>
          </a:ln>
        </p:spPr>
      </p:pic>
      <p:pic>
        <p:nvPicPr>
          <p:cNvPr id="8" name="Picture 7"/>
          <p:cNvPicPr>
            <a:picLocks noChangeArrowheads="1"/>
          </p:cNvPicPr>
          <p:nvPr/>
        </p:nvPicPr>
        <p:blipFill>
          <a:blip r:embed="rId5" cstate="print"/>
          <a:srcRect/>
          <a:stretch>
            <a:fillRect/>
          </a:stretch>
        </p:blipFill>
        <p:spPr bwMode="auto">
          <a:xfrm>
            <a:off x="3429000" y="2880517"/>
            <a:ext cx="1066800" cy="1066800"/>
          </a:xfrm>
          <a:prstGeom prst="rect">
            <a:avLst/>
          </a:prstGeom>
          <a:noFill/>
          <a:ln w="19050">
            <a:solidFill>
              <a:schemeClr val="bg2"/>
            </a:solidFill>
            <a:miter lim="800000"/>
            <a:headEnd/>
            <a:tailEnd/>
          </a:ln>
        </p:spPr>
      </p:pic>
      <p:pic>
        <p:nvPicPr>
          <p:cNvPr id="9" name="Picture 8" descr="art-jce484022"/>
          <p:cNvPicPr>
            <a:picLocks noChangeAspect="1" noChangeArrowheads="1"/>
          </p:cNvPicPr>
          <p:nvPr/>
        </p:nvPicPr>
        <p:blipFill>
          <a:blip r:embed="rId6" cstate="print"/>
          <a:srcRect l="5882" t="14027" r="5882" b="11945"/>
          <a:stretch>
            <a:fillRect/>
          </a:stretch>
        </p:blipFill>
        <p:spPr bwMode="auto">
          <a:xfrm>
            <a:off x="7162800" y="2880517"/>
            <a:ext cx="1143000" cy="1066800"/>
          </a:xfrm>
          <a:prstGeom prst="rect">
            <a:avLst/>
          </a:prstGeom>
          <a:noFill/>
          <a:ln w="28575">
            <a:solidFill>
              <a:srgbClr val="000000"/>
            </a:solidFill>
            <a:miter lim="800000"/>
            <a:headEnd/>
            <a:tailEnd/>
          </a:ln>
        </p:spPr>
      </p:pic>
      <p:pic>
        <p:nvPicPr>
          <p:cNvPr id="10" name="echo4c_1770646.avi">
            <a:hlinkClick r:id="" action="ppaction://media"/>
          </p:cNvPr>
          <p:cNvPicPr>
            <a:picLocks noRot="1" noChangeAspect="1" noChangeArrowheads="1"/>
          </p:cNvPicPr>
          <p:nvPr/>
        </p:nvPicPr>
        <p:blipFill>
          <a:blip r:embed="rId7" cstate="print"/>
          <a:srcRect/>
          <a:stretch>
            <a:fillRect/>
          </a:stretch>
        </p:blipFill>
        <p:spPr bwMode="auto">
          <a:xfrm>
            <a:off x="2133600" y="2880519"/>
            <a:ext cx="1143000" cy="1096963"/>
          </a:xfrm>
          <a:prstGeom prst="rect">
            <a:avLst/>
          </a:prstGeom>
          <a:noFill/>
          <a:ln w="9525">
            <a:solidFill>
              <a:schemeClr val="bg2"/>
            </a:solidFill>
            <a:miter lim="800000"/>
            <a:headEnd/>
            <a:tailEnd/>
          </a:ln>
        </p:spPr>
      </p:pic>
      <p:pic>
        <p:nvPicPr>
          <p:cNvPr id="11" name="echo4cdis_1770646.avi">
            <a:hlinkClick r:id="" action="ppaction://media"/>
          </p:cNvPr>
          <p:cNvPicPr>
            <a:picLocks noRot="1" noChangeAspect="1" noChangeArrowheads="1"/>
          </p:cNvPicPr>
          <p:nvPr/>
        </p:nvPicPr>
        <p:blipFill>
          <a:blip r:embed="rId8" cstate="print"/>
          <a:srcRect/>
          <a:stretch>
            <a:fillRect/>
          </a:stretch>
        </p:blipFill>
        <p:spPr bwMode="auto">
          <a:xfrm>
            <a:off x="5943601" y="2880517"/>
            <a:ext cx="1116013" cy="1066800"/>
          </a:xfrm>
          <a:prstGeom prst="rect">
            <a:avLst/>
          </a:prstGeom>
          <a:noFill/>
          <a:ln w="28575">
            <a:solidFill>
              <a:schemeClr val="bg2"/>
            </a:solidFill>
            <a:miter lim="800000"/>
            <a:headEnd/>
            <a:tailEnd/>
          </a:ln>
        </p:spPr>
      </p:pic>
    </p:spTree>
    <p:extLst>
      <p:ext uri="{BB962C8B-B14F-4D97-AF65-F5344CB8AC3E}">
        <p14:creationId xmlns:p14="http://schemas.microsoft.com/office/powerpoint/2010/main" val="3539134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Precautions</a:t>
            </a:r>
            <a:endParaRPr lang="en-US" dirty="0"/>
          </a:p>
        </p:txBody>
      </p:sp>
      <p:sp>
        <p:nvSpPr>
          <p:cNvPr id="3" name="Content Placeholder 2"/>
          <p:cNvSpPr>
            <a:spLocks noGrp="1"/>
          </p:cNvSpPr>
          <p:nvPr>
            <p:ph idx="1"/>
          </p:nvPr>
        </p:nvSpPr>
        <p:spPr>
          <a:xfrm>
            <a:off x="457200" y="1088038"/>
            <a:ext cx="8229600" cy="4525963"/>
          </a:xfrm>
        </p:spPr>
        <p:txBody>
          <a:bodyPr/>
          <a:lstStyle/>
          <a:p>
            <a:r>
              <a:rPr lang="en-US" dirty="0" smtClean="0"/>
              <a:t>Always record pressures at end-expiration</a:t>
            </a:r>
          </a:p>
          <a:p>
            <a:r>
              <a:rPr lang="en-US" dirty="0" smtClean="0"/>
              <a:t>During inspiration, pressures will be lower due to decrease in intrathoracic pressure </a:t>
            </a:r>
          </a:p>
          <a:p>
            <a:r>
              <a:rPr lang="en-US" dirty="0" smtClean="0"/>
              <a:t>Always zero and reference the system</a:t>
            </a:r>
            <a:endParaRPr lang="en-US" dirty="0"/>
          </a:p>
        </p:txBody>
      </p:sp>
      <p:pic>
        <p:nvPicPr>
          <p:cNvPr id="5" name="Picture 4" descr="blend5_6a"/>
          <p:cNvPicPr>
            <a:picLocks noChangeAspect="1" noChangeArrowheads="1"/>
          </p:cNvPicPr>
          <p:nvPr/>
        </p:nvPicPr>
        <p:blipFill>
          <a:blip r:embed="rId3" cstate="print"/>
          <a:srcRect b="63928"/>
          <a:stretch>
            <a:fillRect/>
          </a:stretch>
        </p:blipFill>
        <p:spPr bwMode="auto">
          <a:xfrm>
            <a:off x="0" y="6342063"/>
            <a:ext cx="9144000" cy="515937"/>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849" y="3581400"/>
            <a:ext cx="7338951" cy="2446317"/>
          </a:xfrm>
          <a:prstGeom prst="rect">
            <a:avLst/>
          </a:prstGeom>
        </p:spPr>
      </p:pic>
    </p:spTree>
    <p:extLst>
      <p:ext uri="{BB962C8B-B14F-4D97-AF65-F5344CB8AC3E}">
        <p14:creationId xmlns:p14="http://schemas.microsoft.com/office/powerpoint/2010/main" val="206696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2800" dirty="0" smtClean="0">
                <a:solidFill>
                  <a:srgbClr val="FFC000"/>
                </a:solidFill>
              </a:rPr>
              <a:t>Simultaneous Right- </a:t>
            </a:r>
            <a:r>
              <a:rPr lang="en-US" sz="2800" dirty="0">
                <a:solidFill>
                  <a:srgbClr val="FFC000"/>
                </a:solidFill>
              </a:rPr>
              <a:t>and </a:t>
            </a:r>
            <a:r>
              <a:rPr lang="en-US" sz="2800" dirty="0" smtClean="0">
                <a:solidFill>
                  <a:srgbClr val="FFC000"/>
                </a:solidFill>
              </a:rPr>
              <a:t>Left-Heart Catheterization</a:t>
            </a:r>
            <a:endParaRPr lang="en-US" sz="2800" dirty="0">
              <a:solidFill>
                <a:srgbClr val="FFC000"/>
              </a:solidFill>
            </a:endParaRPr>
          </a:p>
        </p:txBody>
      </p:sp>
      <p:pic>
        <p:nvPicPr>
          <p:cNvPr id="4" name="Picture 3"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
        <p:nvSpPr>
          <p:cNvPr id="9" name="Content Placeholder 2"/>
          <p:cNvSpPr>
            <a:spLocks noGrp="1"/>
          </p:cNvSpPr>
          <p:nvPr>
            <p:ph idx="1"/>
          </p:nvPr>
        </p:nvSpPr>
        <p:spPr>
          <a:xfrm>
            <a:off x="228600" y="820737"/>
            <a:ext cx="8686800" cy="5656263"/>
          </a:xfrm>
        </p:spPr>
        <p:txBody>
          <a:bodyPr>
            <a:noAutofit/>
          </a:bodyPr>
          <a:lstStyle/>
          <a:p>
            <a:pPr marL="457200" indent="-457200">
              <a:buAutoNum type="arabicPeriod"/>
            </a:pPr>
            <a:r>
              <a:rPr lang="en-US" sz="2400" dirty="0" smtClean="0"/>
              <a:t>Pulmonary </a:t>
            </a:r>
            <a:r>
              <a:rPr lang="en-US" sz="2400" dirty="0"/>
              <a:t>artery (PA) </a:t>
            </a:r>
            <a:r>
              <a:rPr lang="en-US" sz="2400" dirty="0" smtClean="0"/>
              <a:t>catheter  to PA</a:t>
            </a:r>
          </a:p>
          <a:p>
            <a:pPr marL="457200" indent="-457200">
              <a:buAutoNum type="arabicPeriod"/>
            </a:pPr>
            <a:r>
              <a:rPr lang="en-US" sz="2400" dirty="0" smtClean="0"/>
              <a:t>Measure </a:t>
            </a:r>
            <a:r>
              <a:rPr lang="en-US" sz="2400" dirty="0" err="1" smtClean="0"/>
              <a:t>thermodilution</a:t>
            </a:r>
            <a:r>
              <a:rPr lang="en-US" sz="2400" dirty="0" smtClean="0"/>
              <a:t> (x3) cardiac output and/or measure oxygen saturation in PA and AO blood samples to determine Fick output and screen for shunt.</a:t>
            </a:r>
          </a:p>
          <a:p>
            <a:pPr marL="457200" indent="-457200">
              <a:buAutoNum type="arabicPeriod"/>
            </a:pPr>
            <a:r>
              <a:rPr lang="en-US" sz="2400" dirty="0" smtClean="0"/>
              <a:t>Record aortic pressures with AO catheter. Cross the AV into the ventricle</a:t>
            </a:r>
            <a:r>
              <a:rPr lang="en-US" sz="2400" dirty="0"/>
              <a:t> </a:t>
            </a:r>
            <a:r>
              <a:rPr lang="en-US" sz="2400" dirty="0" smtClean="0"/>
              <a:t>-&gt; Wedge the PA catheter</a:t>
            </a:r>
            <a:r>
              <a:rPr lang="en-US" sz="2400" dirty="0"/>
              <a:t> </a:t>
            </a:r>
            <a:r>
              <a:rPr lang="en-US" sz="2400" dirty="0" smtClean="0"/>
              <a:t>-&gt; Measure </a:t>
            </a:r>
            <a:r>
              <a:rPr lang="en-US" sz="2400" dirty="0"/>
              <a:t>simultaneous LV-PCWP </a:t>
            </a:r>
            <a:r>
              <a:rPr lang="en-US" sz="2400" dirty="0" smtClean="0">
                <a:solidFill>
                  <a:srgbClr val="FFFF00"/>
                </a:solidFill>
              </a:rPr>
              <a:t>(mitral </a:t>
            </a:r>
            <a:r>
              <a:rPr lang="en-US" sz="2400" dirty="0">
                <a:solidFill>
                  <a:srgbClr val="FFFF00"/>
                </a:solidFill>
              </a:rPr>
              <a:t>valve </a:t>
            </a:r>
            <a:r>
              <a:rPr lang="en-US" sz="2400" dirty="0" smtClean="0">
                <a:solidFill>
                  <a:srgbClr val="FFFF00"/>
                </a:solidFill>
              </a:rPr>
              <a:t>assessment)</a:t>
            </a:r>
            <a:r>
              <a:rPr lang="en-US" sz="2400" dirty="0" smtClean="0"/>
              <a:t>.</a:t>
            </a:r>
            <a:endParaRPr lang="en-US" sz="2400" dirty="0"/>
          </a:p>
          <a:p>
            <a:pPr marL="457200" indent="-457200">
              <a:buAutoNum type="arabicPeriod"/>
            </a:pPr>
            <a:r>
              <a:rPr lang="en-US" sz="2400" dirty="0" smtClean="0"/>
              <a:t>Pull </a:t>
            </a:r>
            <a:r>
              <a:rPr lang="en-US" sz="2400" dirty="0"/>
              <a:t>back from PCWP to </a:t>
            </a:r>
            <a:r>
              <a:rPr lang="en-US" sz="2400" dirty="0" smtClean="0"/>
              <a:t>PA.</a:t>
            </a:r>
          </a:p>
          <a:p>
            <a:pPr marL="457200" indent="-457200">
              <a:buAutoNum type="arabicPeriod"/>
            </a:pPr>
            <a:r>
              <a:rPr lang="en-US" sz="2400" dirty="0" smtClean="0"/>
              <a:t>Pull </a:t>
            </a:r>
            <a:r>
              <a:rPr lang="en-US" sz="2400" dirty="0"/>
              <a:t>back from PA to right ventricle (RV) </a:t>
            </a:r>
            <a:r>
              <a:rPr lang="en-US" sz="2400" dirty="0" smtClean="0">
                <a:solidFill>
                  <a:srgbClr val="FFFF00"/>
                </a:solidFill>
              </a:rPr>
              <a:t>(to screen for pulmonic stenosis) </a:t>
            </a:r>
            <a:r>
              <a:rPr lang="en-US" sz="2400" dirty="0"/>
              <a:t>and record </a:t>
            </a:r>
            <a:r>
              <a:rPr lang="en-US" sz="2400" dirty="0" smtClean="0"/>
              <a:t>RV.</a:t>
            </a:r>
          </a:p>
          <a:p>
            <a:pPr marL="457200" indent="-457200">
              <a:buAutoNum type="arabicPeriod"/>
            </a:pPr>
            <a:r>
              <a:rPr lang="en-US" sz="2400" dirty="0" smtClean="0"/>
              <a:t>Record </a:t>
            </a:r>
            <a:r>
              <a:rPr lang="en-US" sz="2400" dirty="0"/>
              <a:t>simultaneous </a:t>
            </a:r>
            <a:r>
              <a:rPr lang="en-US" sz="2400" dirty="0" smtClean="0"/>
              <a:t>LV-RV </a:t>
            </a:r>
            <a:r>
              <a:rPr lang="en-US" sz="2400" dirty="0" smtClean="0">
                <a:solidFill>
                  <a:srgbClr val="FFFF00"/>
                </a:solidFill>
              </a:rPr>
              <a:t>(constriction vs restriction)</a:t>
            </a:r>
            <a:r>
              <a:rPr lang="en-US" sz="2400" dirty="0" smtClean="0"/>
              <a:t>.</a:t>
            </a:r>
            <a:endParaRPr lang="en-US" sz="2400" dirty="0"/>
          </a:p>
          <a:p>
            <a:pPr marL="457200" indent="-457200">
              <a:buAutoNum type="arabicPeriod"/>
            </a:pPr>
            <a:r>
              <a:rPr lang="en-US" sz="2400" dirty="0" smtClean="0"/>
              <a:t>Pull </a:t>
            </a:r>
            <a:r>
              <a:rPr lang="en-US" sz="2400" dirty="0"/>
              <a:t>back from RV to right atrium (RA) </a:t>
            </a:r>
            <a:r>
              <a:rPr lang="en-US" sz="2400" dirty="0" smtClean="0">
                <a:solidFill>
                  <a:srgbClr val="FFFF00"/>
                </a:solidFill>
              </a:rPr>
              <a:t>(to screen for </a:t>
            </a:r>
            <a:r>
              <a:rPr lang="en-US" sz="2400" dirty="0">
                <a:solidFill>
                  <a:srgbClr val="FFFF00"/>
                </a:solidFill>
              </a:rPr>
              <a:t>tricuspid </a:t>
            </a:r>
            <a:r>
              <a:rPr lang="en-US" sz="2400" dirty="0" smtClean="0">
                <a:solidFill>
                  <a:srgbClr val="FFFF00"/>
                </a:solidFill>
              </a:rPr>
              <a:t>stenosis) </a:t>
            </a:r>
            <a:r>
              <a:rPr lang="en-US" sz="2400" dirty="0"/>
              <a:t>and record </a:t>
            </a:r>
            <a:r>
              <a:rPr lang="en-US" sz="2400" dirty="0" smtClean="0"/>
              <a:t>RA</a:t>
            </a:r>
            <a:endParaRPr lang="en-US" sz="2400" dirty="0"/>
          </a:p>
          <a:p>
            <a:pPr marL="457200" indent="-457200">
              <a:buAutoNum type="arabicPeriod"/>
            </a:pPr>
            <a:r>
              <a:rPr lang="en-US" sz="2400" dirty="0" smtClean="0"/>
              <a:t>Pull </a:t>
            </a:r>
            <a:r>
              <a:rPr lang="en-US" sz="2400" dirty="0"/>
              <a:t>back from LV to AO </a:t>
            </a:r>
            <a:r>
              <a:rPr lang="en-US" sz="2400" dirty="0" smtClean="0"/>
              <a:t>(</a:t>
            </a:r>
            <a:r>
              <a:rPr lang="en-US" sz="2400" dirty="0" smtClean="0">
                <a:solidFill>
                  <a:srgbClr val="FFFF00"/>
                </a:solidFill>
              </a:rPr>
              <a:t>to </a:t>
            </a:r>
            <a:r>
              <a:rPr lang="en-US" sz="2400" dirty="0">
                <a:solidFill>
                  <a:srgbClr val="FFFF00"/>
                </a:solidFill>
              </a:rPr>
              <a:t>screen for </a:t>
            </a:r>
            <a:r>
              <a:rPr lang="en-US" sz="2400" dirty="0" smtClean="0">
                <a:solidFill>
                  <a:srgbClr val="FFFF00"/>
                </a:solidFill>
              </a:rPr>
              <a:t>aortic stenosis)</a:t>
            </a:r>
            <a:r>
              <a:rPr lang="en-US" sz="2400" dirty="0" smtClean="0"/>
              <a:t>.</a:t>
            </a:r>
            <a:endParaRPr lang="en-US" sz="2400" dirty="0"/>
          </a:p>
        </p:txBody>
      </p:sp>
    </p:spTree>
    <p:extLst>
      <p:ext uri="{BB962C8B-B14F-4D97-AF65-F5344CB8AC3E}">
        <p14:creationId xmlns:p14="http://schemas.microsoft.com/office/powerpoint/2010/main" val="182131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CARDIAC CYCLE</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1485831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412668"/>
            <a:ext cx="2819400" cy="501732"/>
          </a:xfrm>
        </p:spPr>
        <p:txBody>
          <a:bodyPr>
            <a:normAutofit fontScale="90000"/>
          </a:bodyPr>
          <a:lstStyle/>
          <a:p>
            <a:r>
              <a:rPr lang="en-US" dirty="0" smtClean="0"/>
              <a:t>PHASES</a:t>
            </a:r>
            <a:endParaRPr lang="en-US" dirty="0"/>
          </a:p>
        </p:txBody>
      </p:sp>
      <p:pic>
        <p:nvPicPr>
          <p:cNvPr id="1638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678" t="27082" r="35764" b="21836"/>
          <a:stretch/>
        </p:blipFill>
        <p:spPr bwMode="auto">
          <a:xfrm>
            <a:off x="76200" y="381000"/>
            <a:ext cx="5628183"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15000" y="1046976"/>
            <a:ext cx="3657600" cy="5201424"/>
          </a:xfrm>
          <a:prstGeom prst="rect">
            <a:avLst/>
          </a:prstGeom>
          <a:noFill/>
        </p:spPr>
        <p:txBody>
          <a:bodyPr wrap="square" rtlCol="0">
            <a:spAutoFit/>
          </a:bodyPr>
          <a:lstStyle/>
          <a:p>
            <a:r>
              <a:rPr lang="en-US" sz="2000" dirty="0" smtClean="0"/>
              <a:t>1: Atrial </a:t>
            </a:r>
            <a:r>
              <a:rPr lang="en-US" sz="2000" dirty="0"/>
              <a:t>C</a:t>
            </a:r>
            <a:r>
              <a:rPr lang="en-US" sz="2000" dirty="0" smtClean="0"/>
              <a:t>ontraction</a:t>
            </a:r>
          </a:p>
          <a:p>
            <a:endParaRPr lang="en-US" sz="2000" dirty="0" smtClean="0"/>
          </a:p>
          <a:p>
            <a:r>
              <a:rPr lang="en-US" sz="2000" dirty="0" smtClean="0"/>
              <a:t>2: </a:t>
            </a:r>
            <a:r>
              <a:rPr lang="en-US" sz="2000" dirty="0" err="1" smtClean="0"/>
              <a:t>Isovolumic</a:t>
            </a:r>
            <a:r>
              <a:rPr lang="en-US" sz="2000" dirty="0" smtClean="0"/>
              <a:t> </a:t>
            </a:r>
            <a:r>
              <a:rPr lang="en-US" sz="2000" dirty="0"/>
              <a:t>C</a:t>
            </a:r>
            <a:r>
              <a:rPr lang="en-US" sz="2000" dirty="0" smtClean="0"/>
              <a:t>ontraction</a:t>
            </a:r>
          </a:p>
          <a:p>
            <a:r>
              <a:rPr lang="en-US" dirty="0" smtClean="0"/>
              <a:t>(TV/MV closure  to PV/AV opening)</a:t>
            </a:r>
          </a:p>
          <a:p>
            <a:endParaRPr lang="en-US" sz="2000" dirty="0" smtClean="0"/>
          </a:p>
          <a:p>
            <a:r>
              <a:rPr lang="en-US" sz="2000" dirty="0" smtClean="0"/>
              <a:t>3: </a:t>
            </a:r>
            <a:r>
              <a:rPr lang="en-US" sz="2000" dirty="0"/>
              <a:t>R</a:t>
            </a:r>
            <a:r>
              <a:rPr lang="en-US" sz="2000" dirty="0" smtClean="0"/>
              <a:t>apid </a:t>
            </a:r>
            <a:r>
              <a:rPr lang="en-US" sz="2000" dirty="0"/>
              <a:t>E</a:t>
            </a:r>
            <a:r>
              <a:rPr lang="en-US" sz="2000" dirty="0" smtClean="0"/>
              <a:t>jection</a:t>
            </a:r>
          </a:p>
          <a:p>
            <a:endParaRPr lang="en-US" sz="2000" dirty="0" smtClean="0"/>
          </a:p>
          <a:p>
            <a:r>
              <a:rPr lang="en-US" sz="2000" dirty="0" smtClean="0"/>
              <a:t>4: Reduced </a:t>
            </a:r>
            <a:r>
              <a:rPr lang="en-US" sz="2000" dirty="0"/>
              <a:t>E</a:t>
            </a:r>
            <a:r>
              <a:rPr lang="en-US" sz="2000" dirty="0" smtClean="0"/>
              <a:t>jection</a:t>
            </a:r>
          </a:p>
          <a:p>
            <a:r>
              <a:rPr lang="en-US" dirty="0" smtClean="0"/>
              <a:t>(PV/AV opening to PV/AV closure)</a:t>
            </a:r>
          </a:p>
          <a:p>
            <a:endParaRPr lang="en-US" sz="2000" dirty="0" smtClean="0"/>
          </a:p>
          <a:p>
            <a:r>
              <a:rPr lang="en-US" sz="2000" dirty="0" smtClean="0"/>
              <a:t>5: </a:t>
            </a:r>
            <a:r>
              <a:rPr lang="en-US" sz="2000" dirty="0" err="1"/>
              <a:t>I</a:t>
            </a:r>
            <a:r>
              <a:rPr lang="en-US" sz="2000" dirty="0" err="1" smtClean="0"/>
              <a:t>sovolumic</a:t>
            </a:r>
            <a:r>
              <a:rPr lang="en-US" sz="2000" dirty="0" smtClean="0"/>
              <a:t> </a:t>
            </a:r>
            <a:r>
              <a:rPr lang="en-US" sz="2000" dirty="0"/>
              <a:t>R</a:t>
            </a:r>
            <a:r>
              <a:rPr lang="en-US" sz="2000" dirty="0" smtClean="0"/>
              <a:t>elaxation</a:t>
            </a:r>
          </a:p>
          <a:p>
            <a:r>
              <a:rPr lang="en-US" dirty="0" smtClean="0"/>
              <a:t>(PV/AV closure to TV/MV opening)</a:t>
            </a:r>
          </a:p>
          <a:p>
            <a:endParaRPr lang="en-US" sz="2000" dirty="0" smtClean="0"/>
          </a:p>
          <a:p>
            <a:r>
              <a:rPr lang="en-US" sz="2000" dirty="0" smtClean="0"/>
              <a:t>6: Rapid </a:t>
            </a:r>
            <a:r>
              <a:rPr lang="en-US" sz="2000" dirty="0"/>
              <a:t>V</a:t>
            </a:r>
            <a:r>
              <a:rPr lang="en-US" sz="2000" dirty="0" smtClean="0"/>
              <a:t>entricular </a:t>
            </a:r>
            <a:r>
              <a:rPr lang="en-US" sz="2000" dirty="0"/>
              <a:t>F</a:t>
            </a:r>
            <a:r>
              <a:rPr lang="en-US" sz="2000" dirty="0" smtClean="0"/>
              <a:t>illing</a:t>
            </a:r>
          </a:p>
          <a:p>
            <a:endParaRPr lang="en-US" sz="2000" dirty="0" smtClean="0"/>
          </a:p>
          <a:p>
            <a:r>
              <a:rPr lang="en-US" sz="2000" dirty="0" smtClean="0"/>
              <a:t>7: Reduced </a:t>
            </a:r>
            <a:r>
              <a:rPr lang="en-US" sz="2000" dirty="0"/>
              <a:t>V</a:t>
            </a:r>
            <a:r>
              <a:rPr lang="en-US" sz="2000" dirty="0" smtClean="0"/>
              <a:t>entricular </a:t>
            </a:r>
            <a:r>
              <a:rPr lang="en-US" sz="2000" dirty="0"/>
              <a:t>F</a:t>
            </a:r>
            <a:r>
              <a:rPr lang="en-US" sz="2000" dirty="0" smtClean="0"/>
              <a:t>illing</a:t>
            </a:r>
          </a:p>
          <a:p>
            <a:r>
              <a:rPr lang="en-US" dirty="0" smtClean="0"/>
              <a:t>(TV/MV opening to TV/MV closure)</a:t>
            </a:r>
            <a:endParaRPr lang="en-US" dirty="0"/>
          </a:p>
        </p:txBody>
      </p:sp>
    </p:spTree>
    <p:extLst>
      <p:ext uri="{BB962C8B-B14F-4D97-AF65-F5344CB8AC3E}">
        <p14:creationId xmlns:p14="http://schemas.microsoft.com/office/powerpoint/2010/main" val="187451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130425"/>
            <a:ext cx="8153400" cy="1470025"/>
          </a:xfrm>
        </p:spPr>
        <p:txBody>
          <a:bodyPr/>
          <a:lstStyle/>
          <a:p>
            <a:r>
              <a:rPr lang="en-US" dirty="0" smtClean="0"/>
              <a:t>PRESSURE WAVE INTERPRETATION</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4164643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 name="Picture 12" descr="C:\Users\Hassan El-Farra\Desktop\Text Books\Grossman\Grossman figures\CH005_008.jpg"/>
          <p:cNvPicPr>
            <a:picLocks noChangeAspect="1" noChangeArrowheads="1"/>
          </p:cNvPicPr>
          <p:nvPr/>
        </p:nvPicPr>
        <p:blipFill rotWithShape="1">
          <a:blip r:embed="rId3">
            <a:extLst>
              <a:ext uri="{28A0092B-C50C-407E-A947-70E740481C1C}">
                <a14:useLocalDpi xmlns:a14="http://schemas.microsoft.com/office/drawing/2010/main" val="0"/>
              </a:ext>
            </a:extLst>
          </a:blip>
          <a:srcRect r="47145" b="57792"/>
          <a:stretch/>
        </p:blipFill>
        <p:spPr bwMode="auto">
          <a:xfrm>
            <a:off x="1295574" y="152400"/>
            <a:ext cx="1981025" cy="20103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38" t="28387" r="23505" b="37120"/>
          <a:stretch/>
        </p:blipFill>
        <p:spPr bwMode="auto">
          <a:xfrm>
            <a:off x="4572000" y="2971800"/>
            <a:ext cx="4493602" cy="337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blend5_6a"/>
          <p:cNvPicPr>
            <a:picLocks noChangeAspect="1" noChangeArrowheads="1"/>
          </p:cNvPicPr>
          <p:nvPr/>
        </p:nvPicPr>
        <p:blipFill>
          <a:blip r:embed="rId5" cstate="print"/>
          <a:srcRect b="63928"/>
          <a:stretch>
            <a:fillRect/>
          </a:stretch>
        </p:blipFill>
        <p:spPr bwMode="auto">
          <a:xfrm>
            <a:off x="0" y="6342063"/>
            <a:ext cx="9144000" cy="515937"/>
          </a:xfrm>
          <a:prstGeom prst="rect">
            <a:avLst/>
          </a:prstGeom>
          <a:noFill/>
          <a:ln w="9525">
            <a:noFill/>
            <a:miter lim="800000"/>
            <a:headEnd/>
            <a:tailEnd/>
          </a:ln>
        </p:spPr>
      </p:pic>
      <p:pic>
        <p:nvPicPr>
          <p:cNvPr id="1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018" t="35355" r="48982" b="37239"/>
          <a:stretch/>
        </p:blipFill>
        <p:spPr bwMode="auto">
          <a:xfrm>
            <a:off x="4572000" y="152400"/>
            <a:ext cx="4495800" cy="26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descr="C:\Users\Hassan El-Farra\Desktop\spon circ fig 5b.jpg"/>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t="3865" r="41009"/>
          <a:stretch/>
        </p:blipFill>
        <p:spPr bwMode="auto">
          <a:xfrm>
            <a:off x="152400" y="2286000"/>
            <a:ext cx="4275810" cy="404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92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241" t="24412" r="50663" b="54040"/>
          <a:stretch/>
        </p:blipFill>
        <p:spPr bwMode="auto">
          <a:xfrm>
            <a:off x="1533100" y="228600"/>
            <a:ext cx="37639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Hassan El-Farra\Desktop\Text Books\Grossman\Grossman figures\CH005_0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b="58290"/>
          <a:stretch/>
        </p:blipFill>
        <p:spPr bwMode="auto">
          <a:xfrm>
            <a:off x="76200" y="141536"/>
            <a:ext cx="1447800" cy="1534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Hassan El-Farra\Desktop\Text Books\Grossman\Grossman figures\CH005_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1069" r="50000" b="16630"/>
          <a:stretch/>
        </p:blipFill>
        <p:spPr bwMode="auto">
          <a:xfrm>
            <a:off x="18862" y="3543869"/>
            <a:ext cx="148836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301" t="37706" r="48283" b="45145"/>
          <a:stretch/>
        </p:blipFill>
        <p:spPr bwMode="auto">
          <a:xfrm>
            <a:off x="152400" y="1828800"/>
            <a:ext cx="137368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641" t="45458" r="48151" b="31989"/>
          <a:stretch/>
        </p:blipFill>
        <p:spPr bwMode="auto">
          <a:xfrm>
            <a:off x="211826" y="5257800"/>
            <a:ext cx="1295400" cy="124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16" t="55168" r="50742" b="23444"/>
          <a:stretch/>
        </p:blipFill>
        <p:spPr bwMode="auto">
          <a:xfrm>
            <a:off x="5334000" y="228600"/>
            <a:ext cx="377965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blend5_6a"/>
          <p:cNvPicPr>
            <a:picLocks noChangeAspect="1" noChangeArrowheads="1"/>
          </p:cNvPicPr>
          <p:nvPr/>
        </p:nvPicPr>
        <p:blipFill>
          <a:blip r:embed="rId8" cstate="print"/>
          <a:srcRect b="63928"/>
          <a:stretch>
            <a:fillRect/>
          </a:stretch>
        </p:blipFill>
        <p:spPr bwMode="auto">
          <a:xfrm>
            <a:off x="0" y="6342063"/>
            <a:ext cx="9144000" cy="515937"/>
          </a:xfrm>
          <a:prstGeom prst="rect">
            <a:avLst/>
          </a:prstGeom>
          <a:noFill/>
          <a:ln w="9525">
            <a:noFill/>
            <a:miter lim="800000"/>
            <a:headEnd/>
            <a:tailEnd/>
          </a:ln>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965" t="54350" r="32159" b="23149"/>
          <a:stretch/>
        </p:blipFill>
        <p:spPr bwMode="auto">
          <a:xfrm>
            <a:off x="5494902" y="3284407"/>
            <a:ext cx="3649098" cy="27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2" t="24412" r="32172" b="53998"/>
          <a:stretch/>
        </p:blipFill>
        <p:spPr bwMode="auto">
          <a:xfrm>
            <a:off x="1524000" y="3263130"/>
            <a:ext cx="3884112" cy="280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5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355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878" t="47951" r="51276" b="24872"/>
          <a:stretch/>
        </p:blipFill>
        <p:spPr bwMode="auto">
          <a:xfrm>
            <a:off x="2590800" y="685800"/>
            <a:ext cx="6428095" cy="429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Users\Hassan El-Farra\Desktop\Text Books\Grossman\Grossman figures\CH005_008.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42048" r="1983" b="16259"/>
          <a:stretch/>
        </p:blipFill>
        <p:spPr bwMode="auto">
          <a:xfrm>
            <a:off x="152400" y="409798"/>
            <a:ext cx="2252729" cy="248580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90500" y="1295400"/>
            <a:ext cx="1143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905" t="41934" r="44453" b="30815"/>
          <a:stretch/>
        </p:blipFill>
        <p:spPr bwMode="auto">
          <a:xfrm>
            <a:off x="62262" y="3048000"/>
            <a:ext cx="240030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blend5_6a"/>
          <p:cNvPicPr>
            <a:picLocks noChangeAspect="1" noChangeArrowheads="1"/>
          </p:cNvPicPr>
          <p:nvPr/>
        </p:nvPicPr>
        <p:blipFill>
          <a:blip r:embed="rId6"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2068507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LEFT HEART CATHETERIZATION</a:t>
            </a:r>
            <a:endParaRPr lang="en-US" dirty="0"/>
          </a:p>
        </p:txBody>
      </p:sp>
      <p:sp>
        <p:nvSpPr>
          <p:cNvPr id="9" name="Subtitle 8"/>
          <p:cNvSpPr>
            <a:spLocks noGrp="1"/>
          </p:cNvSpPr>
          <p:nvPr>
            <p:ph type="subTitle" idx="1"/>
          </p:nvPr>
        </p:nvSpPr>
        <p:spPr/>
        <p:txBody>
          <a:bodyPr/>
          <a:lstStyle/>
          <a:p>
            <a:endParaRPr lang="en-US" dirty="0"/>
          </a:p>
        </p:txBody>
      </p:sp>
      <p:pic>
        <p:nvPicPr>
          <p:cNvPr id="4" name="Picture 3"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191796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457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352" t="17166" r="24388" b="56122"/>
          <a:stretch/>
        </p:blipFill>
        <p:spPr bwMode="auto">
          <a:xfrm>
            <a:off x="1371600" y="92778"/>
            <a:ext cx="5961599" cy="402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349" t="64709" r="29772" b="23284"/>
          <a:stretch/>
        </p:blipFill>
        <p:spPr bwMode="auto">
          <a:xfrm>
            <a:off x="76200" y="4191837"/>
            <a:ext cx="4952010" cy="198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64" t="45759" r="48984" b="34037"/>
          <a:stretch/>
        </p:blipFill>
        <p:spPr bwMode="auto">
          <a:xfrm>
            <a:off x="5181600" y="3432713"/>
            <a:ext cx="3877456" cy="334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09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Right Heart Catheterization</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3518295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blend5_6a"/>
          <p:cNvPicPr>
            <a:picLocks noChangeAspect="1" noChangeArrowheads="1"/>
          </p:cNvPicPr>
          <p:nvPr/>
        </p:nvPicPr>
        <p:blipFill>
          <a:blip r:embed="rId3" cstate="print"/>
          <a:srcRect b="63928"/>
          <a:stretch>
            <a:fillRect/>
          </a:stretch>
        </p:blipFill>
        <p:spPr bwMode="auto">
          <a:xfrm>
            <a:off x="0" y="6342063"/>
            <a:ext cx="9144000" cy="515937"/>
          </a:xfrm>
          <a:prstGeom prst="rect">
            <a:avLst/>
          </a:prstGeom>
          <a:noFill/>
          <a:ln w="9525">
            <a:noFill/>
            <a:miter lim="800000"/>
            <a:headEnd/>
            <a:tailEnd/>
          </a:ln>
        </p:spPr>
      </p:pic>
      <p:pic>
        <p:nvPicPr>
          <p:cNvPr id="2253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50903" t="37643" r="32145" b="27357"/>
          <a:stretch/>
        </p:blipFill>
        <p:spPr bwMode="auto">
          <a:xfrm>
            <a:off x="2225634" y="380079"/>
            <a:ext cx="5318166" cy="617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98" t="37555" r="44979" b="20718"/>
          <a:stretch/>
        </p:blipFill>
        <p:spPr bwMode="auto">
          <a:xfrm>
            <a:off x="27708" y="505691"/>
            <a:ext cx="2105892" cy="124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381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PITFALLS</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1577305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5362"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1299" t="21073" r="17226" b="22192"/>
          <a:stretch/>
        </p:blipFill>
        <p:spPr bwMode="auto">
          <a:xfrm>
            <a:off x="2344861" y="76200"/>
            <a:ext cx="467281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6477" t="5590" r="50708" b="30085"/>
          <a:stretch/>
        </p:blipFill>
        <p:spPr bwMode="auto">
          <a:xfrm>
            <a:off x="4800600" y="3048000"/>
            <a:ext cx="366497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411" t="1737" r="27246" b="29789"/>
          <a:stretch/>
        </p:blipFill>
        <p:spPr bwMode="auto">
          <a:xfrm>
            <a:off x="1120811" y="3044011"/>
            <a:ext cx="3374989" cy="373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49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560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106" t="35356" r="27007" b="36820"/>
          <a:stretch/>
        </p:blipFill>
        <p:spPr bwMode="auto">
          <a:xfrm>
            <a:off x="4800600" y="533400"/>
            <a:ext cx="4267200" cy="291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52" t="37489" r="50608" b="37265"/>
          <a:stretch/>
        </p:blipFill>
        <p:spPr bwMode="auto">
          <a:xfrm>
            <a:off x="65195" y="533400"/>
            <a:ext cx="4659205"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blend5_6a"/>
          <p:cNvPicPr>
            <a:picLocks noChangeAspect="1" noChangeArrowheads="1"/>
          </p:cNvPicPr>
          <p:nvPr/>
        </p:nvPicPr>
        <p:blipFill>
          <a:blip r:embed="rId4" cstate="print"/>
          <a:srcRect b="63928"/>
          <a:stretch>
            <a:fillRect/>
          </a:stretch>
        </p:blipFill>
        <p:spPr bwMode="auto">
          <a:xfrm>
            <a:off x="0" y="6342063"/>
            <a:ext cx="9144000" cy="515937"/>
          </a:xfrm>
          <a:prstGeom prst="rect">
            <a:avLst/>
          </a:prstGeom>
          <a:noFill/>
          <a:ln w="9525">
            <a:noFill/>
            <a:miter lim="800000"/>
            <a:headEnd/>
            <a:tailEnd/>
          </a:ln>
        </p:spPr>
      </p:pic>
      <p:pic>
        <p:nvPicPr>
          <p:cNvPr id="2050" name="Picture 2" descr="C:\Users\Hassan El-Farra\Desktop\amplific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505200"/>
            <a:ext cx="342136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19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ARTIFACTS</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3377500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960" t="14957" r="33094" b="54575"/>
          <a:stretch/>
        </p:blipFill>
        <p:spPr bwMode="auto">
          <a:xfrm>
            <a:off x="5105400" y="94715"/>
            <a:ext cx="3276600" cy="375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24" t="26542" r="48960" b="54575"/>
          <a:stretch/>
        </p:blipFill>
        <p:spPr bwMode="auto">
          <a:xfrm>
            <a:off x="685800" y="152400"/>
            <a:ext cx="4038600" cy="291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69" t="53400" r="48960" b="14666"/>
          <a:stretch/>
        </p:blipFill>
        <p:spPr bwMode="auto">
          <a:xfrm>
            <a:off x="1219200" y="3276600"/>
            <a:ext cx="2819400" cy="352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93" t="49191" r="32883" b="34842"/>
          <a:stretch/>
        </p:blipFill>
        <p:spPr bwMode="auto">
          <a:xfrm>
            <a:off x="4419600" y="3962400"/>
            <a:ext cx="452279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93" t="67612" r="32634" b="14666"/>
          <a:stretch/>
        </p:blipFill>
        <p:spPr bwMode="auto">
          <a:xfrm>
            <a:off x="2362200" y="1277820"/>
            <a:ext cx="4405506" cy="283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1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CARDIAC OUTPUT</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2252952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Output</a:t>
            </a:r>
            <a:endParaRPr lang="en-US" dirty="0"/>
          </a:p>
        </p:txBody>
      </p:sp>
      <p:sp>
        <p:nvSpPr>
          <p:cNvPr id="3" name="Content Placeholder 2"/>
          <p:cNvSpPr>
            <a:spLocks noGrp="1"/>
          </p:cNvSpPr>
          <p:nvPr>
            <p:ph idx="1"/>
          </p:nvPr>
        </p:nvSpPr>
        <p:spPr>
          <a:xfrm>
            <a:off x="457200" y="2819401"/>
            <a:ext cx="8229600" cy="1676400"/>
          </a:xfrm>
        </p:spPr>
        <p:txBody>
          <a:bodyPr>
            <a:normAutofit/>
          </a:bodyPr>
          <a:lstStyle/>
          <a:p>
            <a:r>
              <a:rPr lang="en-US" sz="4000" dirty="0" smtClean="0"/>
              <a:t>Thermodilution </a:t>
            </a:r>
          </a:p>
          <a:p>
            <a:r>
              <a:rPr lang="en-US" sz="4000" dirty="0" smtClean="0"/>
              <a:t>Fick Method</a:t>
            </a:r>
            <a:endParaRPr lang="en-US" sz="4000" dirty="0"/>
          </a:p>
        </p:txBody>
      </p:sp>
      <p:pic>
        <p:nvPicPr>
          <p:cNvPr id="4" name="Picture 3"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2106645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962400" cy="1143000"/>
          </a:xfrm>
        </p:spPr>
        <p:txBody>
          <a:bodyPr/>
          <a:lstStyle/>
          <a:p>
            <a:r>
              <a:rPr lang="en-US" dirty="0" smtClean="0"/>
              <a:t>Thermodilution</a:t>
            </a:r>
            <a:endParaRPr lang="en-US" dirty="0"/>
          </a:p>
        </p:txBody>
      </p:sp>
      <p:sp>
        <p:nvSpPr>
          <p:cNvPr id="4" name="Content Placeholder 3"/>
          <p:cNvSpPr>
            <a:spLocks noGrp="1"/>
          </p:cNvSpPr>
          <p:nvPr>
            <p:ph sz="half" idx="1"/>
          </p:nvPr>
        </p:nvSpPr>
        <p:spPr>
          <a:xfrm>
            <a:off x="457200" y="1600200"/>
            <a:ext cx="3581400" cy="4525963"/>
          </a:xfrm>
        </p:spPr>
        <p:txBody>
          <a:bodyPr>
            <a:noAutofit/>
          </a:bodyPr>
          <a:lstStyle/>
          <a:p>
            <a:r>
              <a:rPr lang="en-US" sz="3000" dirty="0" smtClean="0"/>
              <a:t>Bolus injection of saline</a:t>
            </a:r>
            <a:r>
              <a:rPr lang="en-US" sz="3000" dirty="0"/>
              <a:t> </a:t>
            </a:r>
            <a:r>
              <a:rPr lang="en-US" sz="3000" dirty="0" smtClean="0"/>
              <a:t>into the proximal port</a:t>
            </a:r>
          </a:p>
          <a:p>
            <a:r>
              <a:rPr lang="en-US" sz="3000" dirty="0" smtClean="0"/>
              <a:t>Change in temperature is measured by thermistor in the distal portion of the catheter</a:t>
            </a:r>
          </a:p>
        </p:txBody>
      </p:sp>
      <p:pic>
        <p:nvPicPr>
          <p:cNvPr id="8" name="Picture 7"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3276600"/>
            <a:ext cx="4625223"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Braunwald's Heart Disease Review and Assessment - Leonard S. Lilly - Google Books - Google Chrome"/>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7811" t="47429" r="44254" b="21107"/>
          <a:stretch/>
        </p:blipFill>
        <p:spPr>
          <a:xfrm>
            <a:off x="4343400" y="152400"/>
            <a:ext cx="4495800" cy="3076073"/>
          </a:xfrm>
        </p:spPr>
      </p:pic>
    </p:spTree>
    <p:extLst>
      <p:ext uri="{BB962C8B-B14F-4D97-AF65-F5344CB8AC3E}">
        <p14:creationId xmlns:p14="http://schemas.microsoft.com/office/powerpoint/2010/main" val="2166809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52400"/>
            <a:ext cx="8229600" cy="1143000"/>
          </a:xfrm>
        </p:spPr>
        <p:txBody>
          <a:bodyPr/>
          <a:lstStyle/>
          <a:p>
            <a:r>
              <a:rPr lang="en-US" dirty="0" smtClean="0"/>
              <a:t>Fick Principle</a:t>
            </a:r>
            <a:endParaRPr lang="en-US" dirty="0"/>
          </a:p>
        </p:txBody>
      </p:sp>
      <p:sp>
        <p:nvSpPr>
          <p:cNvPr id="11" name="Content Placeholder 10"/>
          <p:cNvSpPr>
            <a:spLocks noGrp="1"/>
          </p:cNvSpPr>
          <p:nvPr>
            <p:ph sz="half" idx="1"/>
          </p:nvPr>
        </p:nvSpPr>
        <p:spPr>
          <a:xfrm>
            <a:off x="160317" y="1353379"/>
            <a:ext cx="8763000" cy="1770821"/>
          </a:xfrm>
        </p:spPr>
        <p:txBody>
          <a:bodyPr>
            <a:normAutofit/>
          </a:bodyPr>
          <a:lstStyle/>
          <a:p>
            <a:r>
              <a:rPr lang="en-US" dirty="0" smtClean="0"/>
              <a:t>Described in 1870</a:t>
            </a:r>
          </a:p>
          <a:p>
            <a:r>
              <a:rPr lang="en-US" dirty="0" smtClean="0"/>
              <a:t>Assumes rate of O2 consumption is a function of rate of blood flow times the rate of O2 pick up by the RBC</a:t>
            </a:r>
            <a:endParaRPr lang="en-US" dirty="0"/>
          </a:p>
        </p:txBody>
      </p:sp>
      <p:sp>
        <p:nvSpPr>
          <p:cNvPr id="16" name="TextBox 15"/>
          <p:cNvSpPr txBox="1"/>
          <p:nvPr/>
        </p:nvSpPr>
        <p:spPr>
          <a:xfrm>
            <a:off x="5512342" y="3395008"/>
            <a:ext cx="3631658" cy="1938992"/>
          </a:xfrm>
          <a:prstGeom prst="rect">
            <a:avLst/>
          </a:prstGeom>
          <a:solidFill>
            <a:schemeClr val="accent2">
              <a:lumMod val="75000"/>
            </a:schemeClr>
          </a:solidFill>
          <a:ln>
            <a:solidFill>
              <a:schemeClr val="accent2">
                <a:lumMod val="60000"/>
                <a:lumOff val="40000"/>
              </a:schemeClr>
            </a:solidFill>
          </a:ln>
        </p:spPr>
        <p:txBody>
          <a:bodyPr wrap="square" rtlCol="0">
            <a:spAutoFit/>
          </a:bodyPr>
          <a:lstStyle/>
          <a:p>
            <a:r>
              <a:rPr lang="en-US" sz="2400" dirty="0" smtClean="0"/>
              <a:t>Oxygen consumption</a:t>
            </a:r>
          </a:p>
          <a:p>
            <a:r>
              <a:rPr lang="en-US" sz="2400" dirty="0" smtClean="0"/>
              <a:t>1. Direct Fick: </a:t>
            </a:r>
          </a:p>
          <a:p>
            <a:r>
              <a:rPr lang="en-US" sz="2400" dirty="0" smtClean="0"/>
              <a:t>-Directly measured</a:t>
            </a:r>
          </a:p>
          <a:p>
            <a:r>
              <a:rPr lang="en-US" sz="2400" dirty="0" smtClean="0"/>
              <a:t>2. Indirect Fick:</a:t>
            </a:r>
          </a:p>
          <a:p>
            <a:r>
              <a:rPr lang="en-US" sz="2400" dirty="0" smtClean="0"/>
              <a:t>--3 ml O2/kg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8" t="53017" r="48866" b="29095"/>
          <a:stretch/>
        </p:blipFill>
        <p:spPr bwMode="auto">
          <a:xfrm>
            <a:off x="228600" y="4598019"/>
            <a:ext cx="5181600" cy="142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rot="3464492" flipH="1">
            <a:off x="5012694" y="4436402"/>
            <a:ext cx="475587" cy="49402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724400" y="5562600"/>
            <a:ext cx="711742" cy="381000"/>
          </a:xfrm>
          <a:prstGeom prst="rect">
            <a:avLst/>
          </a:prstGeom>
          <a:noFill/>
        </p:spPr>
        <p:txBody>
          <a:bodyPr wrap="square" rtlCol="0">
            <a:spAutoFit/>
          </a:bodyPr>
          <a:lstStyle/>
          <a:p>
            <a:r>
              <a:rPr lang="en-US" dirty="0" smtClean="0">
                <a:solidFill>
                  <a:schemeClr val="bg1"/>
                </a:solidFill>
              </a:rPr>
              <a:t>X 10</a:t>
            </a:r>
            <a:endParaRPr lang="en-US" dirty="0">
              <a:solidFill>
                <a:schemeClr val="bg1"/>
              </a:solidFill>
            </a:endParaRPr>
          </a:p>
        </p:txBody>
      </p:sp>
    </p:spTree>
    <p:extLst>
      <p:ext uri="{BB962C8B-B14F-4D97-AF65-F5344CB8AC3E}">
        <p14:creationId xmlns:p14="http://schemas.microsoft.com/office/powerpoint/2010/main" val="266497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dirty="0" smtClean="0"/>
              <a:t>INDICATIONS</a:t>
            </a:r>
            <a:endParaRPr lang="en-US" dirty="0"/>
          </a:p>
        </p:txBody>
      </p:sp>
      <p:sp>
        <p:nvSpPr>
          <p:cNvPr id="4" name="Content Placeholder 3"/>
          <p:cNvSpPr>
            <a:spLocks noGrp="1"/>
          </p:cNvSpPr>
          <p:nvPr>
            <p:ph idx="1"/>
          </p:nvPr>
        </p:nvSpPr>
        <p:spPr>
          <a:xfrm>
            <a:off x="304800" y="1066800"/>
            <a:ext cx="8686800" cy="5059363"/>
          </a:xfrm>
        </p:spPr>
        <p:txBody>
          <a:bodyPr>
            <a:noAutofit/>
          </a:bodyPr>
          <a:lstStyle/>
          <a:p>
            <a:r>
              <a:rPr lang="en-US" sz="3800" dirty="0"/>
              <a:t>C</a:t>
            </a:r>
            <a:r>
              <a:rPr lang="en-US" sz="3800" dirty="0" smtClean="0"/>
              <a:t>ause of shock </a:t>
            </a:r>
          </a:p>
          <a:p>
            <a:r>
              <a:rPr lang="en-US" sz="3800" dirty="0"/>
              <a:t>P</a:t>
            </a:r>
            <a:r>
              <a:rPr lang="en-US" sz="3800" dirty="0" smtClean="0"/>
              <a:t>ulmonary hypertension</a:t>
            </a:r>
          </a:p>
          <a:p>
            <a:r>
              <a:rPr lang="en-US" sz="3800" dirty="0"/>
              <a:t>F</a:t>
            </a:r>
            <a:r>
              <a:rPr lang="en-US" sz="3800" dirty="0" smtClean="0"/>
              <a:t>luid management and hemodynamic monitoring </a:t>
            </a:r>
          </a:p>
          <a:p>
            <a:r>
              <a:rPr lang="en-US" sz="3800" dirty="0" smtClean="0"/>
              <a:t>Diagnosis of left to right shunt</a:t>
            </a:r>
          </a:p>
          <a:p>
            <a:r>
              <a:rPr lang="en-US" sz="3800" dirty="0" smtClean="0"/>
              <a:t>Guidance for pericardial tamponade </a:t>
            </a:r>
          </a:p>
          <a:p>
            <a:r>
              <a:rPr lang="en-US" sz="3800" dirty="0"/>
              <a:t>C</a:t>
            </a:r>
            <a:r>
              <a:rPr lang="en-US" sz="3800" dirty="0" smtClean="0"/>
              <a:t>onstrictive versus restrictive cardiomyopathy</a:t>
            </a:r>
          </a:p>
          <a:p>
            <a:pPr marL="457200" lvl="1" indent="0">
              <a:buNone/>
            </a:pPr>
            <a:endParaRPr lang="en-US" sz="3800" dirty="0" smtClean="0"/>
          </a:p>
          <a:p>
            <a:pPr lvl="1"/>
            <a:endParaRPr lang="en-US" sz="3800" dirty="0" smtClean="0"/>
          </a:p>
          <a:p>
            <a:pPr marL="457200" lvl="1" indent="0">
              <a:buNone/>
            </a:pPr>
            <a:endParaRPr lang="en-US" sz="3800" dirty="0" smtClean="0"/>
          </a:p>
          <a:p>
            <a:endParaRPr lang="en-US" sz="3800" dirty="0"/>
          </a:p>
        </p:txBody>
      </p:sp>
      <p:pic>
        <p:nvPicPr>
          <p:cNvPr id="5" name="Picture 4" descr="blend5_6a"/>
          <p:cNvPicPr>
            <a:picLocks noChangeAspect="1" noChangeArrowheads="1"/>
          </p:cNvPicPr>
          <p:nvPr/>
        </p:nvPicPr>
        <p:blipFill>
          <a:blip r:embed="rId3"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53375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Limitations</a:t>
            </a:r>
            <a:endParaRPr lang="en-US" dirty="0"/>
          </a:p>
        </p:txBody>
      </p:sp>
      <p:sp>
        <p:nvSpPr>
          <p:cNvPr id="6" name="Text Placeholder 5"/>
          <p:cNvSpPr>
            <a:spLocks noGrp="1"/>
          </p:cNvSpPr>
          <p:nvPr>
            <p:ph type="body" idx="1"/>
          </p:nvPr>
        </p:nvSpPr>
        <p:spPr>
          <a:xfrm>
            <a:off x="381000" y="1371600"/>
            <a:ext cx="4040188" cy="639762"/>
          </a:xfrm>
        </p:spPr>
        <p:txBody>
          <a:bodyPr>
            <a:normAutofit/>
          </a:bodyPr>
          <a:lstStyle/>
          <a:p>
            <a:r>
              <a:rPr lang="en-US" sz="3000" dirty="0">
                <a:solidFill>
                  <a:srgbClr val="FFC000"/>
                </a:solidFill>
              </a:rPr>
              <a:t>T</a:t>
            </a:r>
            <a:r>
              <a:rPr lang="en-US" sz="3000" dirty="0" smtClean="0">
                <a:solidFill>
                  <a:srgbClr val="FFC000"/>
                </a:solidFill>
              </a:rPr>
              <a:t>hermodilution	</a:t>
            </a:r>
            <a:endParaRPr lang="en-US" sz="3000" dirty="0">
              <a:solidFill>
                <a:srgbClr val="FFC000"/>
              </a:solidFill>
            </a:endParaRPr>
          </a:p>
        </p:txBody>
      </p:sp>
      <p:sp>
        <p:nvSpPr>
          <p:cNvPr id="7" name="Content Placeholder 6"/>
          <p:cNvSpPr>
            <a:spLocks noGrp="1"/>
          </p:cNvSpPr>
          <p:nvPr>
            <p:ph sz="half" idx="2"/>
          </p:nvPr>
        </p:nvSpPr>
        <p:spPr/>
        <p:txBody>
          <a:bodyPr>
            <a:normAutofit/>
          </a:bodyPr>
          <a:lstStyle/>
          <a:p>
            <a:r>
              <a:rPr lang="en-US" sz="2600" dirty="0"/>
              <a:t>Not accurate in </a:t>
            </a:r>
            <a:r>
              <a:rPr lang="en-US" sz="2600" dirty="0" smtClean="0"/>
              <a:t>tricuspid regurgitation</a:t>
            </a:r>
            <a:endParaRPr lang="en-US" sz="2600" dirty="0"/>
          </a:p>
          <a:p>
            <a:r>
              <a:rPr lang="en-US" sz="2600" dirty="0"/>
              <a:t>Overestimated cardiac output at low output states</a:t>
            </a:r>
          </a:p>
          <a:p>
            <a:pPr marL="0" indent="0">
              <a:buNone/>
            </a:pPr>
            <a:endParaRPr lang="en-US" sz="2600" dirty="0"/>
          </a:p>
        </p:txBody>
      </p:sp>
      <p:sp>
        <p:nvSpPr>
          <p:cNvPr id="8" name="Text Placeholder 7"/>
          <p:cNvSpPr>
            <a:spLocks noGrp="1"/>
          </p:cNvSpPr>
          <p:nvPr>
            <p:ph type="body" sz="quarter" idx="3"/>
          </p:nvPr>
        </p:nvSpPr>
        <p:spPr>
          <a:xfrm>
            <a:off x="4645025" y="1371600"/>
            <a:ext cx="4041775" cy="639762"/>
          </a:xfrm>
        </p:spPr>
        <p:txBody>
          <a:bodyPr>
            <a:normAutofit/>
          </a:bodyPr>
          <a:lstStyle/>
          <a:p>
            <a:r>
              <a:rPr lang="en-US" sz="3000" dirty="0" smtClean="0">
                <a:solidFill>
                  <a:srgbClr val="FFC000"/>
                </a:solidFill>
              </a:rPr>
              <a:t>Fick</a:t>
            </a:r>
            <a:endParaRPr lang="en-US" sz="3000" dirty="0">
              <a:solidFill>
                <a:srgbClr val="FFC000"/>
              </a:solidFill>
            </a:endParaRPr>
          </a:p>
        </p:txBody>
      </p:sp>
      <p:pic>
        <p:nvPicPr>
          <p:cNvPr id="10" name="Picture 9"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
        <p:nvSpPr>
          <p:cNvPr id="9" name="Content Placeholder 8"/>
          <p:cNvSpPr>
            <a:spLocks noGrp="1"/>
          </p:cNvSpPr>
          <p:nvPr>
            <p:ph sz="quarter" idx="4"/>
          </p:nvPr>
        </p:nvSpPr>
        <p:spPr>
          <a:xfrm>
            <a:off x="4572000" y="2133600"/>
            <a:ext cx="4419599" cy="4378325"/>
          </a:xfrm>
        </p:spPr>
        <p:txBody>
          <a:bodyPr>
            <a:normAutofit/>
          </a:bodyPr>
          <a:lstStyle/>
          <a:p>
            <a:pPr>
              <a:defRPr/>
            </a:pPr>
            <a:r>
              <a:rPr lang="en-US" sz="2600" dirty="0" smtClean="0"/>
              <a:t>Oxygen consumption </a:t>
            </a:r>
            <a:r>
              <a:rPr lang="en-US" sz="2600" dirty="0"/>
              <a:t>is often estimated by body weight (indirect method) rather than </a:t>
            </a:r>
            <a:r>
              <a:rPr lang="en-US" sz="2600" dirty="0" smtClean="0"/>
              <a:t>measured directly </a:t>
            </a:r>
            <a:endParaRPr lang="en-US" sz="2600" dirty="0"/>
          </a:p>
          <a:p>
            <a:pPr>
              <a:defRPr/>
            </a:pPr>
            <a:r>
              <a:rPr lang="en-US" sz="2600" dirty="0"/>
              <a:t>Large errors possible with small differences in </a:t>
            </a:r>
            <a:r>
              <a:rPr lang="en-US" sz="2600" dirty="0" smtClean="0"/>
              <a:t>saturations and hemoglobin</a:t>
            </a:r>
            <a:r>
              <a:rPr lang="en-US" sz="2600" dirty="0"/>
              <a:t>.</a:t>
            </a:r>
          </a:p>
          <a:p>
            <a:r>
              <a:rPr lang="en-US" sz="2600" dirty="0" smtClean="0"/>
              <a:t>Measurements on room air</a:t>
            </a:r>
          </a:p>
        </p:txBody>
      </p:sp>
    </p:spTree>
    <p:extLst>
      <p:ext uri="{BB962C8B-B14F-4D97-AF65-F5344CB8AC3E}">
        <p14:creationId xmlns:p14="http://schemas.microsoft.com/office/powerpoint/2010/main" val="1627835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353073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Normal Pressures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846667"/>
              </p:ext>
            </p:extLst>
          </p:nvPr>
        </p:nvGraphicFramePr>
        <p:xfrm>
          <a:off x="304800" y="1219200"/>
          <a:ext cx="8534400" cy="5394960"/>
        </p:xfrm>
        <a:graphic>
          <a:graphicData uri="http://schemas.openxmlformats.org/drawingml/2006/table">
            <a:tbl>
              <a:tblPr firstRow="1" bandRow="1">
                <a:tableStyleId>{5C22544A-7EE6-4342-B048-85BDC9FD1C3A}</a:tableStyleId>
              </a:tblPr>
              <a:tblGrid>
                <a:gridCol w="2190750"/>
                <a:gridCol w="2114550"/>
                <a:gridCol w="2114550"/>
                <a:gridCol w="2114550"/>
              </a:tblGrid>
              <a:tr h="1053266">
                <a:tc>
                  <a:txBody>
                    <a:bodyPr/>
                    <a:lstStyle/>
                    <a:p>
                      <a:r>
                        <a:rPr lang="en-US" sz="2600" b="0" dirty="0" smtClean="0"/>
                        <a:t>Site</a:t>
                      </a:r>
                      <a:endParaRPr lang="en-US" sz="2600" b="0" dirty="0"/>
                    </a:p>
                  </a:txBody>
                  <a:tcPr/>
                </a:tc>
                <a:tc>
                  <a:txBody>
                    <a:bodyPr/>
                    <a:lstStyle/>
                    <a:p>
                      <a:r>
                        <a:rPr lang="en-US" sz="2600" b="0" dirty="0" smtClean="0"/>
                        <a:t>Normal Value</a:t>
                      </a:r>
                      <a:r>
                        <a:rPr lang="en-US" sz="2600" b="0" baseline="0" dirty="0" smtClean="0"/>
                        <a:t> (mmHg)</a:t>
                      </a:r>
                      <a:endParaRPr lang="en-US" sz="2600" b="0" dirty="0"/>
                    </a:p>
                  </a:txBody>
                  <a:tcPr/>
                </a:tc>
                <a:tc>
                  <a:txBody>
                    <a:bodyPr/>
                    <a:lstStyle/>
                    <a:p>
                      <a:r>
                        <a:rPr lang="en-US" sz="2600" b="0" dirty="0" smtClean="0"/>
                        <a:t>Mean Pressure (mmHg)</a:t>
                      </a:r>
                      <a:endParaRPr lang="en-US" sz="2600" b="0" dirty="0"/>
                    </a:p>
                  </a:txBody>
                  <a:tcPr/>
                </a:tc>
                <a:tc>
                  <a:txBody>
                    <a:bodyPr/>
                    <a:lstStyle/>
                    <a:p>
                      <a:r>
                        <a:rPr lang="en-US" sz="2600" b="0" dirty="0" smtClean="0"/>
                        <a:t>Saturation</a:t>
                      </a:r>
                      <a:endParaRPr lang="en-US" sz="2600" b="0" dirty="0"/>
                    </a:p>
                  </a:txBody>
                  <a:tcPr/>
                </a:tc>
              </a:tr>
              <a:tr h="737286">
                <a:tc>
                  <a:txBody>
                    <a:bodyPr/>
                    <a:lstStyle/>
                    <a:p>
                      <a:r>
                        <a:rPr lang="en-US" sz="2600" dirty="0" smtClean="0"/>
                        <a:t>Right Atrium (or CVP)</a:t>
                      </a:r>
                      <a:endParaRPr lang="en-US" sz="2600" dirty="0"/>
                    </a:p>
                  </a:txBody>
                  <a:tcPr/>
                </a:tc>
                <a:tc>
                  <a:txBody>
                    <a:bodyPr/>
                    <a:lstStyle/>
                    <a:p>
                      <a:r>
                        <a:rPr lang="en-US" sz="2600" dirty="0" smtClean="0"/>
                        <a:t>0-5</a:t>
                      </a:r>
                      <a:endParaRPr lang="en-US" sz="2600" dirty="0"/>
                    </a:p>
                  </a:txBody>
                  <a:tcPr/>
                </a:tc>
                <a:tc>
                  <a:txBody>
                    <a:bodyPr/>
                    <a:lstStyle/>
                    <a:p>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75%</a:t>
                      </a:r>
                    </a:p>
                    <a:p>
                      <a:endParaRPr lang="en-US" sz="2600" dirty="0"/>
                    </a:p>
                  </a:txBody>
                  <a:tcPr/>
                </a:tc>
              </a:tr>
              <a:tr h="737286">
                <a:tc>
                  <a:txBody>
                    <a:bodyPr/>
                    <a:lstStyle/>
                    <a:p>
                      <a:r>
                        <a:rPr lang="en-US" sz="2600" dirty="0" smtClean="0"/>
                        <a:t>Right Ventricle</a:t>
                      </a:r>
                      <a:endParaRPr lang="en-US" sz="2600" dirty="0"/>
                    </a:p>
                  </a:txBody>
                  <a:tcPr/>
                </a:tc>
                <a:tc>
                  <a:txBody>
                    <a:bodyPr/>
                    <a:lstStyle/>
                    <a:p>
                      <a:r>
                        <a:rPr lang="en-US" sz="2600" dirty="0" smtClean="0"/>
                        <a:t>25/5</a:t>
                      </a:r>
                      <a:endParaRPr lang="en-US" sz="2600" dirty="0"/>
                    </a:p>
                  </a:txBody>
                  <a:tcPr/>
                </a:tc>
                <a:tc>
                  <a:txBody>
                    <a:bodyPr/>
                    <a:lstStyle/>
                    <a:p>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75%</a:t>
                      </a:r>
                    </a:p>
                    <a:p>
                      <a:endParaRPr lang="en-US" sz="2600" dirty="0"/>
                    </a:p>
                  </a:txBody>
                  <a:tcPr/>
                </a:tc>
              </a:tr>
              <a:tr h="737286">
                <a:tc>
                  <a:txBody>
                    <a:bodyPr/>
                    <a:lstStyle/>
                    <a:p>
                      <a:r>
                        <a:rPr lang="en-US" sz="2600" dirty="0" smtClean="0"/>
                        <a:t>Pulmonary Artery</a:t>
                      </a:r>
                    </a:p>
                  </a:txBody>
                  <a:tcPr/>
                </a:tc>
                <a:tc>
                  <a:txBody>
                    <a:bodyPr/>
                    <a:lstStyle/>
                    <a:p>
                      <a:r>
                        <a:rPr lang="en-US" sz="2600" dirty="0" smtClean="0"/>
                        <a:t>25/10</a:t>
                      </a:r>
                      <a:endParaRPr lang="en-US" sz="2600" dirty="0"/>
                    </a:p>
                  </a:txBody>
                  <a:tcPr/>
                </a:tc>
                <a:tc>
                  <a:txBody>
                    <a:bodyPr/>
                    <a:lstStyle/>
                    <a:p>
                      <a:r>
                        <a:rPr lang="en-US" sz="2600" dirty="0" smtClean="0"/>
                        <a:t>10-20</a:t>
                      </a:r>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75%</a:t>
                      </a:r>
                    </a:p>
                    <a:p>
                      <a:endParaRPr lang="en-US" sz="2600" dirty="0"/>
                    </a:p>
                  </a:txBody>
                  <a:tcPr/>
                </a:tc>
              </a:tr>
              <a:tr h="427158">
                <a:tc>
                  <a:txBody>
                    <a:bodyPr/>
                    <a:lstStyle/>
                    <a:p>
                      <a:r>
                        <a:rPr lang="en-US" sz="2600" dirty="0" smtClean="0"/>
                        <a:t>PCWP</a:t>
                      </a:r>
                      <a:endParaRPr lang="en-US" sz="2600" dirty="0"/>
                    </a:p>
                  </a:txBody>
                  <a:tcPr/>
                </a:tc>
                <a:tc>
                  <a:txBody>
                    <a:bodyPr/>
                    <a:lstStyle/>
                    <a:p>
                      <a:r>
                        <a:rPr lang="en-US" sz="2600" dirty="0" smtClean="0"/>
                        <a:t>7-12</a:t>
                      </a:r>
                      <a:endParaRPr lang="en-US" sz="2600" dirty="0"/>
                    </a:p>
                  </a:txBody>
                  <a:tcPr/>
                </a:tc>
                <a:tc>
                  <a:txBody>
                    <a:bodyPr/>
                    <a:lstStyle/>
                    <a:p>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95-100%</a:t>
                      </a:r>
                    </a:p>
                  </a:txBody>
                  <a:tcPr/>
                </a:tc>
              </a:tr>
              <a:tr h="427158">
                <a:tc>
                  <a:txBody>
                    <a:bodyPr/>
                    <a:lstStyle/>
                    <a:p>
                      <a:r>
                        <a:rPr lang="en-US" sz="2600" dirty="0" smtClean="0"/>
                        <a:t>LV</a:t>
                      </a:r>
                      <a:endParaRPr lang="en-US" sz="2600" dirty="0"/>
                    </a:p>
                  </a:txBody>
                  <a:tcPr/>
                </a:tc>
                <a:tc>
                  <a:txBody>
                    <a:bodyPr/>
                    <a:lstStyle/>
                    <a:p>
                      <a:r>
                        <a:rPr lang="en-US" sz="2600" dirty="0" smtClean="0"/>
                        <a:t>120/10</a:t>
                      </a:r>
                      <a:endParaRPr lang="en-US" sz="2600" dirty="0"/>
                    </a:p>
                  </a:txBody>
                  <a:tcPr/>
                </a:tc>
                <a:tc>
                  <a:txBody>
                    <a:bodyPr/>
                    <a:lstStyle/>
                    <a:p>
                      <a:endParaRPr lang="en-US" sz="2600" dirty="0"/>
                    </a:p>
                  </a:txBody>
                  <a:tcPr/>
                </a:tc>
                <a:tc>
                  <a:txBody>
                    <a:bodyPr/>
                    <a:lstStyle/>
                    <a:p>
                      <a:r>
                        <a:rPr lang="en-US" sz="2600" dirty="0" smtClean="0"/>
                        <a:t>95-100%</a:t>
                      </a:r>
                      <a:endParaRPr lang="en-US" sz="2600" dirty="0"/>
                    </a:p>
                  </a:txBody>
                  <a:tcPr/>
                </a:tc>
              </a:tr>
              <a:tr h="427158">
                <a:tc>
                  <a:txBody>
                    <a:bodyPr/>
                    <a:lstStyle/>
                    <a:p>
                      <a:r>
                        <a:rPr lang="en-US" sz="2600" dirty="0" smtClean="0"/>
                        <a:t>Aorta</a:t>
                      </a:r>
                      <a:endParaRPr lang="en-US" sz="2600" dirty="0"/>
                    </a:p>
                  </a:txBody>
                  <a:tcPr/>
                </a:tc>
                <a:tc>
                  <a:txBody>
                    <a:bodyPr/>
                    <a:lstStyle/>
                    <a:p>
                      <a:r>
                        <a:rPr lang="en-US" sz="2600" dirty="0" smtClean="0"/>
                        <a:t>120/80</a:t>
                      </a:r>
                      <a:endParaRPr lang="en-US" sz="2600" dirty="0"/>
                    </a:p>
                  </a:txBody>
                  <a:tcPr/>
                </a:tc>
                <a:tc>
                  <a:txBody>
                    <a:bodyPr/>
                    <a:lstStyle/>
                    <a:p>
                      <a:endParaRPr lang="en-US" sz="2600" dirty="0"/>
                    </a:p>
                  </a:txBody>
                  <a:tcPr/>
                </a:tc>
                <a:tc>
                  <a:txBody>
                    <a:bodyPr/>
                    <a:lstStyle/>
                    <a:p>
                      <a:r>
                        <a:rPr lang="en-US" sz="2600" dirty="0" smtClean="0"/>
                        <a:t>95-100%</a:t>
                      </a:r>
                      <a:endParaRPr lang="en-US" sz="2600" dirty="0"/>
                    </a:p>
                  </a:txBody>
                  <a:tcPr/>
                </a:tc>
              </a:tr>
            </a:tbl>
          </a:graphicData>
        </a:graphic>
      </p:graphicFrame>
    </p:spTree>
    <p:extLst>
      <p:ext uri="{BB962C8B-B14F-4D97-AF65-F5344CB8AC3E}">
        <p14:creationId xmlns:p14="http://schemas.microsoft.com/office/powerpoint/2010/main" val="192066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Normal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84070"/>
              </p:ext>
            </p:extLst>
          </p:nvPr>
        </p:nvGraphicFramePr>
        <p:xfrm>
          <a:off x="685800" y="1219200"/>
          <a:ext cx="7848600" cy="5562604"/>
        </p:xfrm>
        <a:graphic>
          <a:graphicData uri="http://schemas.openxmlformats.org/drawingml/2006/table">
            <a:tbl>
              <a:tblPr firstRow="1" bandRow="1">
                <a:tableStyleId>{5C22544A-7EE6-4342-B048-85BDC9FD1C3A}</a:tableStyleId>
              </a:tblPr>
              <a:tblGrid>
                <a:gridCol w="3924300"/>
                <a:gridCol w="3924300"/>
              </a:tblGrid>
              <a:tr h="590444">
                <a:tc>
                  <a:txBody>
                    <a:bodyPr/>
                    <a:lstStyle/>
                    <a:p>
                      <a:r>
                        <a:rPr lang="en-US" sz="3200" dirty="0" smtClean="0"/>
                        <a:t>Site</a:t>
                      </a:r>
                      <a:endParaRPr lang="en-US" sz="3200" dirty="0"/>
                    </a:p>
                  </a:txBody>
                  <a:tcPr/>
                </a:tc>
                <a:tc>
                  <a:txBody>
                    <a:bodyPr/>
                    <a:lstStyle/>
                    <a:p>
                      <a:r>
                        <a:rPr lang="en-US" sz="3200" dirty="0" smtClean="0"/>
                        <a:t>Value</a:t>
                      </a:r>
                    </a:p>
                  </a:txBody>
                  <a:tcPr/>
                </a:tc>
              </a:tr>
              <a:tr h="497216">
                <a:tc>
                  <a:txBody>
                    <a:bodyPr/>
                    <a:lstStyle/>
                    <a:p>
                      <a:r>
                        <a:rPr lang="en-US" sz="2600" dirty="0" smtClean="0"/>
                        <a:t>Sv02</a:t>
                      </a:r>
                      <a:endParaRPr lang="en-US" sz="2600" dirty="0"/>
                    </a:p>
                  </a:txBody>
                  <a:tcPr/>
                </a:tc>
                <a:tc>
                  <a:txBody>
                    <a:bodyPr/>
                    <a:lstStyle/>
                    <a:p>
                      <a:r>
                        <a:rPr lang="en-US" sz="2600" dirty="0" smtClean="0"/>
                        <a:t>0.60-0.75</a:t>
                      </a:r>
                      <a:endParaRPr lang="en-US" sz="2600" dirty="0"/>
                    </a:p>
                  </a:txBody>
                  <a:tcPr/>
                </a:tc>
              </a:tr>
              <a:tr h="497216">
                <a:tc>
                  <a:txBody>
                    <a:bodyPr/>
                    <a:lstStyle/>
                    <a:p>
                      <a:r>
                        <a:rPr lang="en-US" sz="2600" dirty="0" smtClean="0"/>
                        <a:t>Stroke Volume</a:t>
                      </a:r>
                      <a:endParaRPr lang="en-US" sz="2600" dirty="0"/>
                    </a:p>
                  </a:txBody>
                  <a:tcPr/>
                </a:tc>
                <a:tc>
                  <a:txBody>
                    <a:bodyPr/>
                    <a:lstStyle/>
                    <a:p>
                      <a:r>
                        <a:rPr lang="en-US" sz="2600" dirty="0" smtClean="0"/>
                        <a:t>60-100 ml/beat</a:t>
                      </a:r>
                    </a:p>
                  </a:txBody>
                  <a:tcPr/>
                </a:tc>
              </a:tr>
              <a:tr h="497216">
                <a:tc>
                  <a:txBody>
                    <a:bodyPr/>
                    <a:lstStyle/>
                    <a:p>
                      <a:r>
                        <a:rPr lang="en-US" sz="2600" dirty="0" smtClean="0"/>
                        <a:t>Stroke Index</a:t>
                      </a:r>
                      <a:endParaRPr lang="en-US" sz="2600" dirty="0"/>
                    </a:p>
                  </a:txBody>
                  <a:tcPr/>
                </a:tc>
                <a:tc>
                  <a:txBody>
                    <a:bodyPr/>
                    <a:lstStyle/>
                    <a:p>
                      <a:r>
                        <a:rPr lang="en-US" sz="2600" dirty="0" smtClean="0"/>
                        <a:t>33-47 ml/beat/m2</a:t>
                      </a:r>
                      <a:endParaRPr lang="en-US" sz="2600" dirty="0"/>
                    </a:p>
                  </a:txBody>
                  <a:tcPr/>
                </a:tc>
              </a:tr>
              <a:tr h="497216">
                <a:tc>
                  <a:txBody>
                    <a:bodyPr/>
                    <a:lstStyle/>
                    <a:p>
                      <a:r>
                        <a:rPr lang="en-US" sz="2600" dirty="0" smtClean="0"/>
                        <a:t>Cardiac Output</a:t>
                      </a:r>
                      <a:endParaRPr lang="en-US" sz="2600" dirty="0"/>
                    </a:p>
                  </a:txBody>
                  <a:tcPr/>
                </a:tc>
                <a:tc>
                  <a:txBody>
                    <a:bodyPr/>
                    <a:lstStyle/>
                    <a:p>
                      <a:r>
                        <a:rPr lang="en-US" sz="2600" dirty="0" smtClean="0"/>
                        <a:t>4-8 L/min</a:t>
                      </a:r>
                      <a:endParaRPr lang="en-US" sz="2600" dirty="0"/>
                    </a:p>
                  </a:txBody>
                  <a:tcPr/>
                </a:tc>
              </a:tr>
              <a:tr h="497216">
                <a:tc>
                  <a:txBody>
                    <a:bodyPr/>
                    <a:lstStyle/>
                    <a:p>
                      <a:r>
                        <a:rPr lang="en-US" sz="2600" dirty="0" smtClean="0"/>
                        <a:t>Cardiac Index</a:t>
                      </a:r>
                      <a:endParaRPr lang="en-US" sz="2600" dirty="0"/>
                    </a:p>
                  </a:txBody>
                  <a:tcPr/>
                </a:tc>
                <a:tc>
                  <a:txBody>
                    <a:bodyPr/>
                    <a:lstStyle/>
                    <a:p>
                      <a:r>
                        <a:rPr lang="en-US" sz="2600" dirty="0" smtClean="0"/>
                        <a:t>2.5-4.0</a:t>
                      </a:r>
                      <a:r>
                        <a:rPr lang="en-US" sz="2600" baseline="0" dirty="0" smtClean="0"/>
                        <a:t> L/min/m2</a:t>
                      </a:r>
                    </a:p>
                  </a:txBody>
                  <a:tcPr/>
                </a:tc>
              </a:tr>
              <a:tr h="497216">
                <a:tc>
                  <a:txBody>
                    <a:bodyPr/>
                    <a:lstStyle/>
                    <a:p>
                      <a:endParaRPr lang="en-US" sz="2600" dirty="0"/>
                    </a:p>
                  </a:txBody>
                  <a:tcPr/>
                </a:tc>
                <a:tc>
                  <a:txBody>
                    <a:bodyPr/>
                    <a:lstStyle/>
                    <a:p>
                      <a:endParaRPr lang="en-US" sz="2600" dirty="0"/>
                    </a:p>
                  </a:txBody>
                  <a:tcPr/>
                </a:tc>
              </a:tr>
              <a:tr h="497216">
                <a:tc>
                  <a:txBody>
                    <a:bodyPr/>
                    <a:lstStyle/>
                    <a:p>
                      <a:r>
                        <a:rPr lang="en-US" sz="2600" dirty="0" smtClean="0"/>
                        <a:t>SVR</a:t>
                      </a:r>
                      <a:endParaRPr lang="en-US" sz="2600" dirty="0"/>
                    </a:p>
                  </a:txBody>
                  <a:tcPr/>
                </a:tc>
                <a:tc>
                  <a:txBody>
                    <a:bodyPr/>
                    <a:lstStyle/>
                    <a:p>
                      <a:r>
                        <a:rPr lang="en-US" sz="2600" dirty="0" smtClean="0"/>
                        <a:t>800-1200 dynes sec/-cm5</a:t>
                      </a:r>
                      <a:endParaRPr lang="en-US" sz="2600" dirty="0"/>
                    </a:p>
                  </a:txBody>
                  <a:tcPr/>
                </a:tc>
              </a:tr>
              <a:tr h="497216">
                <a:tc>
                  <a:txBody>
                    <a:bodyPr/>
                    <a:lstStyle/>
                    <a:p>
                      <a:r>
                        <a:rPr lang="en-US" sz="2600" dirty="0" smtClean="0"/>
                        <a:t>PVR</a:t>
                      </a:r>
                      <a:endParaRPr lang="en-US" sz="2600" dirty="0"/>
                    </a:p>
                  </a:txBody>
                  <a:tcPr/>
                </a:tc>
                <a:tc>
                  <a:txBody>
                    <a:bodyPr/>
                    <a:lstStyle/>
                    <a:p>
                      <a:r>
                        <a:rPr lang="en-US" sz="2600" dirty="0" smtClean="0"/>
                        <a:t>&lt;250 dynes sec/-cm5</a:t>
                      </a:r>
                      <a:endParaRPr lang="en-US" sz="2600" dirty="0"/>
                    </a:p>
                  </a:txBody>
                  <a:tcPr/>
                </a:tc>
              </a:tr>
              <a:tr h="497216">
                <a:tc>
                  <a:txBody>
                    <a:bodyPr/>
                    <a:lstStyle/>
                    <a:p>
                      <a:endParaRPr lang="en-US" sz="2600" dirty="0"/>
                    </a:p>
                  </a:txBody>
                  <a:tcPr/>
                </a:tc>
                <a:tc>
                  <a:txBody>
                    <a:bodyPr/>
                    <a:lstStyle/>
                    <a:p>
                      <a:endParaRPr lang="en-US" sz="2600" dirty="0"/>
                    </a:p>
                  </a:txBody>
                  <a:tcPr/>
                </a:tc>
              </a:tr>
              <a:tr h="497216">
                <a:tc>
                  <a:txBody>
                    <a:bodyPr/>
                    <a:lstStyle/>
                    <a:p>
                      <a:r>
                        <a:rPr lang="en-US" sz="2600" dirty="0" smtClean="0"/>
                        <a:t>MAP</a:t>
                      </a:r>
                      <a:endParaRPr lang="en-US" sz="2600" dirty="0"/>
                    </a:p>
                  </a:txBody>
                  <a:tcPr/>
                </a:tc>
                <a:tc>
                  <a:txBody>
                    <a:bodyPr/>
                    <a:lstStyle/>
                    <a:p>
                      <a:r>
                        <a:rPr lang="en-US" sz="2600" dirty="0" smtClean="0"/>
                        <a:t>70-110 mmHg</a:t>
                      </a:r>
                      <a:endParaRPr lang="en-US" sz="2600" dirty="0"/>
                    </a:p>
                  </a:txBody>
                  <a:tcPr/>
                </a:tc>
              </a:tr>
            </a:tbl>
          </a:graphicData>
        </a:graphic>
      </p:graphicFrame>
    </p:spTree>
    <p:extLst>
      <p:ext uri="{BB962C8B-B14F-4D97-AF65-F5344CB8AC3E}">
        <p14:creationId xmlns:p14="http://schemas.microsoft.com/office/powerpoint/2010/main" val="1960949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67" t="30782" r="46142" b="35864"/>
          <a:stretch/>
        </p:blipFill>
        <p:spPr bwMode="auto">
          <a:xfrm>
            <a:off x="228600" y="914400"/>
            <a:ext cx="863716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blend5_6a"/>
          <p:cNvPicPr>
            <a:picLocks noChangeAspect="1" noChangeArrowheads="1"/>
          </p:cNvPicPr>
          <p:nvPr/>
        </p:nvPicPr>
        <p:blipFill>
          <a:blip r:embed="rId4"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12935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Bangalore and Bhatt. Right heart catheterization, coronary angiography and percutaneous coronary intervention.  Circulation, 2011; 124: e428-e433.</a:t>
            </a:r>
          </a:p>
          <a:p>
            <a:r>
              <a:rPr lang="en-US" dirty="0" smtClean="0"/>
              <a:t>Kern</a:t>
            </a:r>
            <a:r>
              <a:rPr lang="en-US" dirty="0"/>
              <a:t>, Morton J. </a:t>
            </a:r>
            <a:r>
              <a:rPr lang="en-US" i="1" dirty="0"/>
              <a:t>The Cardiac Catheterization Handbook</a:t>
            </a:r>
            <a:r>
              <a:rPr lang="en-US" dirty="0"/>
              <a:t>. Philadelphia, PA: Saunders Elsevier, 2011. Print</a:t>
            </a:r>
            <a:r>
              <a:rPr lang="en-US" dirty="0" smtClean="0"/>
              <a:t>.</a:t>
            </a:r>
          </a:p>
          <a:p>
            <a:r>
              <a:rPr lang="en-US" dirty="0"/>
              <a:t>Ragosta, Michael. </a:t>
            </a:r>
            <a:r>
              <a:rPr lang="en-US" i="1" dirty="0"/>
              <a:t>Textbook of Clinical Hemodynamics</a:t>
            </a:r>
            <a:r>
              <a:rPr lang="en-US" dirty="0"/>
              <a:t>. Philadelphia, PA: Saunders/Elsevier, 2008. Print. </a:t>
            </a:r>
            <a:endParaRPr lang="en-US" dirty="0" smtClean="0"/>
          </a:p>
          <a:p>
            <a:endParaRPr lang="en-US" dirty="0"/>
          </a:p>
        </p:txBody>
      </p:sp>
    </p:spTree>
    <p:extLst>
      <p:ext uri="{BB962C8B-B14F-4D97-AF65-F5344CB8AC3E}">
        <p14:creationId xmlns:p14="http://schemas.microsoft.com/office/powerpoint/2010/main" val="116987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181600" cy="914400"/>
          </a:xfrm>
        </p:spPr>
        <p:txBody>
          <a:bodyPr>
            <a:normAutofit/>
          </a:bodyPr>
          <a:lstStyle/>
          <a:p>
            <a:r>
              <a:rPr lang="en-US" dirty="0" smtClean="0"/>
              <a:t>CONTRAINDICATIONS</a:t>
            </a:r>
            <a:endParaRPr lang="en-US" dirty="0"/>
          </a:p>
        </p:txBody>
      </p:sp>
      <p:sp>
        <p:nvSpPr>
          <p:cNvPr id="3" name="Content Placeholder 2"/>
          <p:cNvSpPr>
            <a:spLocks noGrp="1"/>
          </p:cNvSpPr>
          <p:nvPr>
            <p:ph idx="1"/>
          </p:nvPr>
        </p:nvSpPr>
        <p:spPr>
          <a:xfrm>
            <a:off x="152400" y="1366345"/>
            <a:ext cx="3581400" cy="4741863"/>
          </a:xfrm>
        </p:spPr>
        <p:txBody>
          <a:bodyPr>
            <a:normAutofit/>
          </a:bodyPr>
          <a:lstStyle/>
          <a:p>
            <a:r>
              <a:rPr lang="en-US" dirty="0" smtClean="0">
                <a:solidFill>
                  <a:srgbClr val="FFC000"/>
                </a:solidFill>
              </a:rPr>
              <a:t>ABSOLUTE contraindications: </a:t>
            </a:r>
          </a:p>
          <a:p>
            <a:pPr lvl="1"/>
            <a:r>
              <a:rPr lang="en-US" dirty="0" smtClean="0"/>
              <a:t>None</a:t>
            </a:r>
          </a:p>
          <a:p>
            <a:r>
              <a:rPr lang="en-US" dirty="0" smtClean="0">
                <a:solidFill>
                  <a:srgbClr val="FFC000"/>
                </a:solidFill>
              </a:rPr>
              <a:t>CAUTION: </a:t>
            </a:r>
          </a:p>
          <a:p>
            <a:pPr lvl="1"/>
            <a:r>
              <a:rPr lang="en-US" dirty="0"/>
              <a:t>P</a:t>
            </a:r>
            <a:r>
              <a:rPr lang="en-US" dirty="0" smtClean="0"/>
              <a:t>ulmonary hypertension </a:t>
            </a:r>
          </a:p>
          <a:p>
            <a:pPr lvl="1"/>
            <a:r>
              <a:rPr lang="en-US" dirty="0"/>
              <a:t>E</a:t>
            </a:r>
            <a:r>
              <a:rPr lang="en-US" dirty="0" smtClean="0"/>
              <a:t>lderly</a:t>
            </a:r>
            <a:endParaRPr lang="en-US" dirty="0"/>
          </a:p>
          <a:p>
            <a:pPr lvl="1"/>
            <a:r>
              <a:rPr lang="en-US" dirty="0"/>
              <a:t>L</a:t>
            </a:r>
            <a:r>
              <a:rPr lang="en-US" dirty="0" smtClean="0"/>
              <a:t>eft bundle branch block</a:t>
            </a:r>
          </a:p>
          <a:p>
            <a:endParaRPr lang="en-US" dirty="0" smtClean="0"/>
          </a:p>
          <a:p>
            <a:endParaRPr lang="en-US" dirty="0"/>
          </a:p>
        </p:txBody>
      </p:sp>
      <p:pic>
        <p:nvPicPr>
          <p:cNvPr id="4" name="Picture 3" descr="blend5_6a"/>
          <p:cNvPicPr>
            <a:picLocks noChangeAspect="1" noChangeArrowheads="1"/>
          </p:cNvPicPr>
          <p:nvPr/>
        </p:nvPicPr>
        <p:blipFill>
          <a:blip r:embed="rId3" cstate="print"/>
          <a:srcRect b="63928"/>
          <a:stretch>
            <a:fillRect/>
          </a:stretch>
        </p:blipFill>
        <p:spPr bwMode="auto">
          <a:xfrm>
            <a:off x="0" y="6342063"/>
            <a:ext cx="9144000" cy="515937"/>
          </a:xfrm>
          <a:prstGeom prst="rect">
            <a:avLst/>
          </a:prstGeom>
          <a:noFill/>
          <a:ln w="9525">
            <a:noFill/>
            <a:miter lim="800000"/>
            <a:headEnd/>
            <a:tailEnd/>
          </a:ln>
        </p:spPr>
      </p:pic>
      <p:pic>
        <p:nvPicPr>
          <p:cNvPr id="1026" name="Picture 2" descr="C:\Users\Hassan El-Farra\Desktop\H0914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371600"/>
            <a:ext cx="509398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92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3688" t="26825" r="14849" b="31335"/>
          <a:stretch/>
        </p:blipFill>
        <p:spPr bwMode="auto">
          <a:xfrm>
            <a:off x="152399" y="609600"/>
            <a:ext cx="7182079" cy="536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457200"/>
          </a:xfrm>
        </p:spPr>
        <p:txBody>
          <a:bodyPr>
            <a:normAutofit fontScale="90000"/>
          </a:bodyPr>
          <a:lstStyle/>
          <a:p>
            <a:r>
              <a:rPr lang="en-US" dirty="0" smtClean="0"/>
              <a:t>EQUIPMENT</a:t>
            </a:r>
            <a:endParaRPr lang="en-US" dirty="0"/>
          </a:p>
        </p:txBody>
      </p:sp>
      <p:pic>
        <p:nvPicPr>
          <p:cNvPr id="4" name="Picture 3" descr="blend5_6a"/>
          <p:cNvPicPr>
            <a:picLocks noChangeAspect="1" noChangeArrowheads="1"/>
          </p:cNvPicPr>
          <p:nvPr/>
        </p:nvPicPr>
        <p:blipFill>
          <a:blip r:embed="rId4" cstate="print"/>
          <a:srcRect b="63928"/>
          <a:stretch>
            <a:fillRect/>
          </a:stretch>
        </p:blipFill>
        <p:spPr bwMode="auto">
          <a:xfrm>
            <a:off x="0" y="6342063"/>
            <a:ext cx="9144000" cy="515937"/>
          </a:xfrm>
          <a:prstGeom prst="rect">
            <a:avLst/>
          </a:prstGeom>
          <a:noFill/>
          <a:ln w="9525">
            <a:noFill/>
            <a:miter lim="800000"/>
            <a:headEnd/>
            <a:tailEnd/>
          </a:ln>
        </p:spPr>
      </p:pic>
      <p:sp>
        <p:nvSpPr>
          <p:cNvPr id="6" name="Left Arrow 5"/>
          <p:cNvSpPr/>
          <p:nvPr/>
        </p:nvSpPr>
        <p:spPr>
          <a:xfrm rot="304676">
            <a:off x="5583465" y="2885499"/>
            <a:ext cx="3505200" cy="3519483"/>
          </a:xfrm>
          <a:prstGeom prst="leftArrow">
            <a:avLst>
              <a:gd name="adj1" fmla="val 50000"/>
              <a:gd name="adj2" fmla="val 45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Fluid-filled </a:t>
            </a:r>
            <a:r>
              <a:rPr lang="en-US" sz="2600" dirty="0" smtClean="0"/>
              <a:t>(high pressure) tubing connects </a:t>
            </a:r>
            <a:r>
              <a:rPr lang="en-US" sz="2600" dirty="0"/>
              <a:t>the catheter to the transducer</a:t>
            </a:r>
          </a:p>
        </p:txBody>
      </p:sp>
      <p:sp>
        <p:nvSpPr>
          <p:cNvPr id="7" name="Left Arrow 6"/>
          <p:cNvSpPr/>
          <p:nvPr/>
        </p:nvSpPr>
        <p:spPr>
          <a:xfrm rot="19844420">
            <a:off x="4273424" y="1557550"/>
            <a:ext cx="39624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Transducer</a:t>
            </a:r>
            <a:endParaRPr lang="en-US" sz="3600" dirty="0"/>
          </a:p>
        </p:txBody>
      </p:sp>
      <p:sp>
        <p:nvSpPr>
          <p:cNvPr id="8" name="Left Arrow 7"/>
          <p:cNvSpPr/>
          <p:nvPr/>
        </p:nvSpPr>
        <p:spPr>
          <a:xfrm rot="231949">
            <a:off x="1567214" y="5407948"/>
            <a:ext cx="7500586" cy="1450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Physiologic recorder to display, analyze, and store the hemodynamic waveforms</a:t>
            </a:r>
          </a:p>
        </p:txBody>
      </p:sp>
    </p:spTree>
    <p:extLst>
      <p:ext uri="{BB962C8B-B14F-4D97-AF65-F5344CB8AC3E}">
        <p14:creationId xmlns:p14="http://schemas.microsoft.com/office/powerpoint/2010/main" val="13947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EQUIPMENT</a:t>
            </a:r>
            <a:endParaRPr lang="en-US" dirty="0"/>
          </a:p>
        </p:txBody>
      </p:sp>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966" t="13833" r="47480" b="39748"/>
          <a:stretch/>
        </p:blipFill>
        <p:spPr bwMode="auto">
          <a:xfrm>
            <a:off x="1143000" y="1066799"/>
            <a:ext cx="7086600" cy="520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blend5_6a"/>
          <p:cNvPicPr>
            <a:picLocks noChangeAspect="1" noChangeArrowheads="1"/>
          </p:cNvPicPr>
          <p:nvPr/>
        </p:nvPicPr>
        <p:blipFill>
          <a:blip r:embed="rId4" cstate="print"/>
          <a:srcRect b="63928"/>
          <a:stretch>
            <a:fillRect/>
          </a:stretch>
        </p:blipFill>
        <p:spPr bwMode="auto">
          <a:xfrm>
            <a:off x="0" y="6342063"/>
            <a:ext cx="9144000" cy="515937"/>
          </a:xfrm>
          <a:prstGeom prst="rect">
            <a:avLst/>
          </a:prstGeom>
          <a:noFill/>
          <a:ln w="9525">
            <a:noFill/>
            <a:miter lim="800000"/>
            <a:headEnd/>
            <a:tailEnd/>
          </a:ln>
        </p:spPr>
      </p:pic>
      <p:pic>
        <p:nvPicPr>
          <p:cNvPr id="5" name="Picture 2" descr="npo00004f"/>
          <p:cNvPicPr>
            <a:picLocks noChangeAspect="1" noChangeArrowheads="1"/>
          </p:cNvPicPr>
          <p:nvPr/>
        </p:nvPicPr>
        <p:blipFill rotWithShape="1">
          <a:blip r:embed="rId5">
            <a:extLst>
              <a:ext uri="{28A0092B-C50C-407E-A947-70E740481C1C}">
                <a14:useLocalDpi xmlns:a14="http://schemas.microsoft.com/office/drawing/2010/main" val="0"/>
              </a:ext>
            </a:extLst>
          </a:blip>
          <a:srcRect l="8437" t="50000" r="61657" b="34939"/>
          <a:stretch/>
        </p:blipFill>
        <p:spPr bwMode="auto">
          <a:xfrm>
            <a:off x="9545458" y="4041257"/>
            <a:ext cx="4051738" cy="13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2" descr="npo00004f"/>
          <p:cNvPicPr>
            <a:picLocks noChangeAspect="1" noChangeArrowheads="1"/>
          </p:cNvPicPr>
          <p:nvPr/>
        </p:nvPicPr>
        <p:blipFill rotWithShape="1">
          <a:blip r:embed="rId5">
            <a:extLst>
              <a:ext uri="{28A0092B-C50C-407E-A947-70E740481C1C}">
                <a14:useLocalDpi xmlns:a14="http://schemas.microsoft.com/office/drawing/2010/main" val="0"/>
              </a:ext>
            </a:extLst>
          </a:blip>
          <a:srcRect t="18011" r="66971" b="62667"/>
          <a:stretch/>
        </p:blipFill>
        <p:spPr bwMode="auto">
          <a:xfrm>
            <a:off x="9524999" y="2133600"/>
            <a:ext cx="4474779" cy="178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2" descr="npo00004f"/>
          <p:cNvPicPr>
            <a:picLocks noChangeAspect="1" noChangeArrowheads="1"/>
          </p:cNvPicPr>
          <p:nvPr/>
        </p:nvPicPr>
        <p:blipFill rotWithShape="1">
          <a:blip r:embed="rId5">
            <a:extLst>
              <a:ext uri="{28A0092B-C50C-407E-A947-70E740481C1C}">
                <a14:useLocalDpi xmlns:a14="http://schemas.microsoft.com/office/drawing/2010/main" val="0"/>
              </a:ext>
            </a:extLst>
          </a:blip>
          <a:srcRect l="27249" r="47266" b="75435"/>
          <a:stretch/>
        </p:blipFill>
        <p:spPr bwMode="auto">
          <a:xfrm>
            <a:off x="9577551" y="5562600"/>
            <a:ext cx="3452649" cy="226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2" descr="npo00004f"/>
          <p:cNvPicPr>
            <a:picLocks noChangeAspect="1" noChangeArrowheads="1"/>
          </p:cNvPicPr>
          <p:nvPr/>
        </p:nvPicPr>
        <p:blipFill rotWithShape="1">
          <a:blip r:embed="rId5">
            <a:extLst>
              <a:ext uri="{28A0092B-C50C-407E-A947-70E740481C1C}">
                <a14:useLocalDpi xmlns:a14="http://schemas.microsoft.com/office/drawing/2010/main" val="0"/>
              </a:ext>
            </a:extLst>
          </a:blip>
          <a:srcRect l="48875" t="35224" r="23605" b="48703"/>
          <a:stretch/>
        </p:blipFill>
        <p:spPr bwMode="auto">
          <a:xfrm>
            <a:off x="9525000" y="533400"/>
            <a:ext cx="3728437" cy="148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2" descr="npo00004f"/>
          <p:cNvPicPr>
            <a:picLocks noChangeAspect="1" noChangeArrowheads="1"/>
          </p:cNvPicPr>
          <p:nvPr/>
        </p:nvPicPr>
        <p:blipFill rotWithShape="1">
          <a:blip r:embed="rId5">
            <a:extLst>
              <a:ext uri="{28A0092B-C50C-407E-A947-70E740481C1C}">
                <a14:useLocalDpi xmlns:a14="http://schemas.microsoft.com/office/drawing/2010/main" val="0"/>
              </a:ext>
            </a:extLst>
          </a:blip>
          <a:srcRect l="78529" t="46694" b="31719"/>
          <a:stretch/>
        </p:blipFill>
        <p:spPr bwMode="auto">
          <a:xfrm>
            <a:off x="9525000" y="-1066800"/>
            <a:ext cx="2046327" cy="14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5275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TECHNIQUE</a:t>
            </a: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284879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Systematic Approach to</a:t>
            </a:r>
            <a:br>
              <a:rPr lang="en-US" dirty="0"/>
            </a:br>
            <a:r>
              <a:rPr lang="en-US" dirty="0"/>
              <a:t>Hemodynamic </a:t>
            </a:r>
            <a:r>
              <a:rPr lang="en-US" dirty="0" smtClean="0"/>
              <a:t>Interpretation</a:t>
            </a:r>
            <a:endParaRPr lang="en-US" dirty="0"/>
          </a:p>
        </p:txBody>
      </p:sp>
      <p:sp>
        <p:nvSpPr>
          <p:cNvPr id="3" name="Content Placeholder 2"/>
          <p:cNvSpPr>
            <a:spLocks noGrp="1"/>
          </p:cNvSpPr>
          <p:nvPr>
            <p:ph idx="1"/>
          </p:nvPr>
        </p:nvSpPr>
        <p:spPr>
          <a:xfrm>
            <a:off x="304800" y="1874837"/>
            <a:ext cx="8686800" cy="4068763"/>
          </a:xfrm>
        </p:spPr>
        <p:txBody>
          <a:bodyPr>
            <a:normAutofit/>
          </a:bodyPr>
          <a:lstStyle/>
          <a:p>
            <a:pPr marL="0" indent="0">
              <a:buNone/>
            </a:pPr>
            <a:r>
              <a:rPr lang="en-US" sz="2700" dirty="0" smtClean="0"/>
              <a:t>1</a:t>
            </a:r>
            <a:r>
              <a:rPr lang="en-US" sz="2700" dirty="0"/>
              <a:t>. Establish the zero level and balance transducer.</a:t>
            </a:r>
          </a:p>
          <a:p>
            <a:pPr marL="0" indent="0">
              <a:buNone/>
            </a:pPr>
            <a:r>
              <a:rPr lang="en-US" sz="2700" dirty="0"/>
              <a:t>2. Confirm the scale of the recording</a:t>
            </a:r>
            <a:r>
              <a:rPr lang="en-US" sz="2700" dirty="0" smtClean="0"/>
              <a:t>.</a:t>
            </a:r>
          </a:p>
          <a:p>
            <a:pPr marL="0" indent="0">
              <a:buNone/>
            </a:pPr>
            <a:r>
              <a:rPr lang="en-US" sz="2700" dirty="0"/>
              <a:t>	</a:t>
            </a:r>
            <a:r>
              <a:rPr lang="en-US" sz="2700" dirty="0" smtClean="0"/>
              <a:t>-40 mmHg for RHC, 200 mmHg for LHC</a:t>
            </a:r>
            <a:endParaRPr lang="en-US" sz="2700" dirty="0"/>
          </a:p>
          <a:p>
            <a:pPr marL="0" indent="0">
              <a:buNone/>
            </a:pPr>
            <a:r>
              <a:rPr lang="en-US" sz="2700" dirty="0"/>
              <a:t>3. Collect hemodynamics in a systematic </a:t>
            </a:r>
            <a:r>
              <a:rPr lang="en-US" sz="2700" dirty="0" smtClean="0"/>
              <a:t>method using </a:t>
            </a:r>
            <a:r>
              <a:rPr lang="en-US" sz="2700" dirty="0"/>
              <a:t>established protocols.</a:t>
            </a:r>
          </a:p>
          <a:p>
            <a:pPr marL="0" indent="0">
              <a:buNone/>
            </a:pPr>
            <a:r>
              <a:rPr lang="en-US" sz="2700" dirty="0"/>
              <a:t>4. Critically assess the pressure waveforms </a:t>
            </a:r>
            <a:r>
              <a:rPr lang="en-US" sz="2700" dirty="0" smtClean="0"/>
              <a:t>for proper </a:t>
            </a:r>
            <a:r>
              <a:rPr lang="en-US" sz="2700" dirty="0"/>
              <a:t>fidelity.</a:t>
            </a:r>
          </a:p>
          <a:p>
            <a:pPr marL="0" indent="0">
              <a:buNone/>
            </a:pPr>
            <a:r>
              <a:rPr lang="en-US" sz="2700" dirty="0"/>
              <a:t>5. Carefully time pressure events with the ECG.</a:t>
            </a:r>
          </a:p>
          <a:p>
            <a:pPr marL="0" indent="0">
              <a:buNone/>
            </a:pPr>
            <a:r>
              <a:rPr lang="en-US" sz="2700" dirty="0"/>
              <a:t>6. Review the tracings for common artifacts</a:t>
            </a:r>
          </a:p>
        </p:txBody>
      </p:sp>
      <p:pic>
        <p:nvPicPr>
          <p:cNvPr id="4" name="Picture 3" descr="blend5_6a"/>
          <p:cNvPicPr>
            <a:picLocks noChangeAspect="1" noChangeArrowheads="1"/>
          </p:cNvPicPr>
          <p:nvPr/>
        </p:nvPicPr>
        <p:blipFill>
          <a:blip r:embed="rId2" cstate="print"/>
          <a:srcRect b="63928"/>
          <a:stretch>
            <a:fillRect/>
          </a:stretch>
        </p:blipFill>
        <p:spPr bwMode="auto">
          <a:xfrm>
            <a:off x="0" y="6342063"/>
            <a:ext cx="9144000" cy="515937"/>
          </a:xfrm>
          <a:prstGeom prst="rect">
            <a:avLst/>
          </a:prstGeom>
          <a:noFill/>
          <a:ln w="9525">
            <a:noFill/>
            <a:miter lim="800000"/>
            <a:headEnd/>
            <a:tailEnd/>
          </a:ln>
        </p:spPr>
      </p:pic>
    </p:spTree>
    <p:extLst>
      <p:ext uri="{BB962C8B-B14F-4D97-AF65-F5344CB8AC3E}">
        <p14:creationId xmlns:p14="http://schemas.microsoft.com/office/powerpoint/2010/main" val="281018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a Right Heart Catheterization</a:t>
            </a:r>
            <a:endParaRPr lang="en-US" dirty="0"/>
          </a:p>
        </p:txBody>
      </p:sp>
      <p:sp>
        <p:nvSpPr>
          <p:cNvPr id="3" name="Content Placeholder 2"/>
          <p:cNvSpPr>
            <a:spLocks noGrp="1"/>
          </p:cNvSpPr>
          <p:nvPr>
            <p:ph idx="1"/>
          </p:nvPr>
        </p:nvSpPr>
        <p:spPr>
          <a:xfrm>
            <a:off x="304800" y="1524000"/>
            <a:ext cx="8686800" cy="5257800"/>
          </a:xfrm>
        </p:spPr>
        <p:txBody>
          <a:bodyPr>
            <a:noAutofit/>
          </a:bodyPr>
          <a:lstStyle/>
          <a:p>
            <a:pPr>
              <a:buAutoNum type="arabicPeriod"/>
            </a:pPr>
            <a:r>
              <a:rPr lang="en-US" dirty="0"/>
              <a:t>Right atrium </a:t>
            </a:r>
          </a:p>
          <a:p>
            <a:pPr lvl="1"/>
            <a:r>
              <a:rPr lang="en-US" sz="3200" dirty="0" smtClean="0">
                <a:solidFill>
                  <a:srgbClr val="FFC000"/>
                </a:solidFill>
              </a:rPr>
              <a:t>Mean</a:t>
            </a:r>
            <a:r>
              <a:rPr lang="en-US" sz="3200" dirty="0" smtClean="0"/>
              <a:t> (1-5 mmHg)</a:t>
            </a:r>
            <a:endParaRPr lang="en-US" sz="3200" dirty="0"/>
          </a:p>
          <a:p>
            <a:pPr>
              <a:buAutoNum type="arabicPeriod"/>
            </a:pPr>
            <a:r>
              <a:rPr lang="en-US" dirty="0"/>
              <a:t>Right ventricle </a:t>
            </a:r>
          </a:p>
          <a:p>
            <a:pPr lvl="1"/>
            <a:r>
              <a:rPr lang="en-US" sz="3200" dirty="0" smtClean="0">
                <a:solidFill>
                  <a:srgbClr val="FFC000"/>
                </a:solidFill>
              </a:rPr>
              <a:t>Phasic</a:t>
            </a:r>
            <a:r>
              <a:rPr lang="en-US" sz="3200" dirty="0" smtClean="0"/>
              <a:t> (25/5 mmHg)</a:t>
            </a:r>
            <a:endParaRPr lang="en-US" sz="3200" dirty="0"/>
          </a:p>
          <a:p>
            <a:pPr>
              <a:buAutoNum type="arabicPeriod"/>
            </a:pPr>
            <a:r>
              <a:rPr lang="en-US" dirty="0"/>
              <a:t>Pulmonary capillary wedge </a:t>
            </a:r>
          </a:p>
          <a:p>
            <a:pPr lvl="1"/>
            <a:r>
              <a:rPr lang="en-US" sz="3200" dirty="0" smtClean="0">
                <a:solidFill>
                  <a:srgbClr val="FFC000"/>
                </a:solidFill>
              </a:rPr>
              <a:t>Mean</a:t>
            </a:r>
            <a:r>
              <a:rPr lang="en-US" sz="3200" dirty="0" smtClean="0"/>
              <a:t> (7-12 mmHg)</a:t>
            </a:r>
            <a:endParaRPr lang="en-US" sz="3200" dirty="0"/>
          </a:p>
          <a:p>
            <a:pPr>
              <a:buAutoNum type="arabicPeriod"/>
            </a:pPr>
            <a:r>
              <a:rPr lang="en-US" dirty="0"/>
              <a:t>Pulmonary artery </a:t>
            </a:r>
          </a:p>
          <a:p>
            <a:pPr lvl="1"/>
            <a:r>
              <a:rPr lang="en-US" sz="3200" dirty="0" smtClean="0">
                <a:solidFill>
                  <a:srgbClr val="FFC000"/>
                </a:solidFill>
              </a:rPr>
              <a:t>Phasic</a:t>
            </a:r>
            <a:r>
              <a:rPr lang="en-US" sz="3200" dirty="0" smtClean="0"/>
              <a:t> </a:t>
            </a:r>
            <a:r>
              <a:rPr lang="en-US" sz="3200" dirty="0"/>
              <a:t>and </a:t>
            </a:r>
            <a:r>
              <a:rPr lang="en-US" sz="3200" dirty="0" smtClean="0">
                <a:solidFill>
                  <a:srgbClr val="FFC000"/>
                </a:solidFill>
              </a:rPr>
              <a:t>mean</a:t>
            </a:r>
            <a:r>
              <a:rPr lang="en-US" sz="3200" dirty="0" smtClean="0"/>
              <a:t> (25/10 mmHg; mean 10-20 mmHg)</a:t>
            </a:r>
            <a:endParaRPr lang="en-US" sz="3200" dirty="0"/>
          </a:p>
        </p:txBody>
      </p:sp>
    </p:spTree>
    <p:extLst>
      <p:ext uri="{BB962C8B-B14F-4D97-AF65-F5344CB8AC3E}">
        <p14:creationId xmlns:p14="http://schemas.microsoft.com/office/powerpoint/2010/main" val="131323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4306</TotalTime>
  <Words>2631</Words>
  <Application>Microsoft Office PowerPoint</Application>
  <PresentationFormat>On-screen Show (4:3)</PresentationFormat>
  <Paragraphs>288</Paragraphs>
  <Slides>35</Slides>
  <Notes>16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Cath Lab Essentials:  Basic Hemodynamics for the Cath Lab and ICU</vt:lpstr>
      <vt:lpstr>Right Heart Catheterization</vt:lpstr>
      <vt:lpstr>INDICATIONS</vt:lpstr>
      <vt:lpstr>CONTRAINDICATIONS</vt:lpstr>
      <vt:lpstr>EQUIPMENT</vt:lpstr>
      <vt:lpstr>EQUIPMENT</vt:lpstr>
      <vt:lpstr>TECHNIQUE</vt:lpstr>
      <vt:lpstr>A Systematic Approach to Hemodynamic Interpretation</vt:lpstr>
      <vt:lpstr>Components of a Right Heart Catheterization</vt:lpstr>
      <vt:lpstr>Precautions</vt:lpstr>
      <vt:lpstr>Simultaneous Right- and Left-Heart Catheterization</vt:lpstr>
      <vt:lpstr>CARDIAC CYCLE</vt:lpstr>
      <vt:lpstr>PHASES</vt:lpstr>
      <vt:lpstr>PRESSURE WAVE INTERPRETATION</vt:lpstr>
      <vt:lpstr>PowerPoint Presentation</vt:lpstr>
      <vt:lpstr>PowerPoint Presentation</vt:lpstr>
      <vt:lpstr>PowerPoint Presentation</vt:lpstr>
      <vt:lpstr>LEFT HEART CATHETERIZATION</vt:lpstr>
      <vt:lpstr>PowerPoint Presentation</vt:lpstr>
      <vt:lpstr>PowerPoint Presentation</vt:lpstr>
      <vt:lpstr>PITFALLS</vt:lpstr>
      <vt:lpstr>PowerPoint Presentation</vt:lpstr>
      <vt:lpstr>PowerPoint Presentation</vt:lpstr>
      <vt:lpstr>ARTIFACTS</vt:lpstr>
      <vt:lpstr>PowerPoint Presentation</vt:lpstr>
      <vt:lpstr>CARDIAC OUTPUT</vt:lpstr>
      <vt:lpstr>Cardiac Output</vt:lpstr>
      <vt:lpstr>Thermodilution</vt:lpstr>
      <vt:lpstr>Fick Principle</vt:lpstr>
      <vt:lpstr>Limitations</vt:lpstr>
      <vt:lpstr>THANK YOU</vt:lpstr>
      <vt:lpstr>Normal Pressures</vt:lpstr>
      <vt:lpstr>Normal Values</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Hemodynamics</dc:title>
  <dc:creator>Ailin Barseghian</dc:creator>
  <cp:lastModifiedBy>UCI_Employee</cp:lastModifiedBy>
  <cp:revision>130</cp:revision>
  <dcterms:created xsi:type="dcterms:W3CDTF">2016-01-12T06:17:23Z</dcterms:created>
  <dcterms:modified xsi:type="dcterms:W3CDTF">2018-01-19T18:23:24Z</dcterms:modified>
</cp:coreProperties>
</file>